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87" r:id="rId7"/>
    <p:sldId id="261" r:id="rId8"/>
    <p:sldId id="338" r:id="rId9"/>
    <p:sldId id="337" r:id="rId10"/>
    <p:sldId id="262" r:id="rId11"/>
    <p:sldId id="302" r:id="rId12"/>
    <p:sldId id="301" r:id="rId13"/>
    <p:sldId id="263" r:id="rId14"/>
    <p:sldId id="264" r:id="rId15"/>
    <p:sldId id="265" r:id="rId16"/>
    <p:sldId id="266" r:id="rId17"/>
    <p:sldId id="312" r:id="rId18"/>
    <p:sldId id="311" r:id="rId19"/>
    <p:sldId id="310" r:id="rId20"/>
    <p:sldId id="314" r:id="rId21"/>
    <p:sldId id="269" r:id="rId22"/>
    <p:sldId id="309" r:id="rId23"/>
    <p:sldId id="288" r:id="rId24"/>
    <p:sldId id="267" r:id="rId25"/>
    <p:sldId id="289" r:id="rId26"/>
    <p:sldId id="290" r:id="rId27"/>
    <p:sldId id="291" r:id="rId28"/>
    <p:sldId id="292" r:id="rId29"/>
    <p:sldId id="293" r:id="rId30"/>
    <p:sldId id="294" r:id="rId31"/>
    <p:sldId id="295" r:id="rId32"/>
    <p:sldId id="296" r:id="rId33"/>
    <p:sldId id="297" r:id="rId34"/>
    <p:sldId id="299" r:id="rId35"/>
    <p:sldId id="298" r:id="rId36"/>
    <p:sldId id="268" r:id="rId37"/>
    <p:sldId id="273" r:id="rId38"/>
    <p:sldId id="270" r:id="rId39"/>
    <p:sldId id="271" r:id="rId40"/>
    <p:sldId id="272" r:id="rId41"/>
    <p:sldId id="274" r:id="rId42"/>
    <p:sldId id="286" r:id="rId43"/>
    <p:sldId id="285" r:id="rId44"/>
    <p:sldId id="275" r:id="rId45"/>
    <p:sldId id="307" r:id="rId46"/>
    <p:sldId id="276" r:id="rId47"/>
    <p:sldId id="308" r:id="rId48"/>
    <p:sldId id="277" r:id="rId49"/>
    <p:sldId id="278" r:id="rId50"/>
    <p:sldId id="303" r:id="rId51"/>
    <p:sldId id="305" r:id="rId52"/>
    <p:sldId id="279" r:id="rId53"/>
    <p:sldId id="304" r:id="rId54"/>
    <p:sldId id="327" r:id="rId55"/>
    <p:sldId id="306" r:id="rId56"/>
    <p:sldId id="326" r:id="rId57"/>
    <p:sldId id="315" r:id="rId58"/>
    <p:sldId id="319" r:id="rId59"/>
    <p:sldId id="318" r:id="rId60"/>
    <p:sldId id="317" r:id="rId61"/>
    <p:sldId id="329" r:id="rId62"/>
    <p:sldId id="280" r:id="rId63"/>
    <p:sldId id="281" r:id="rId64"/>
    <p:sldId id="282" r:id="rId65"/>
    <p:sldId id="313" r:id="rId66"/>
    <p:sldId id="325" r:id="rId67"/>
    <p:sldId id="324" r:id="rId68"/>
    <p:sldId id="330" r:id="rId69"/>
    <p:sldId id="333" r:id="rId70"/>
    <p:sldId id="336" r:id="rId71"/>
    <p:sldId id="320" r:id="rId72"/>
    <p:sldId id="322" r:id="rId73"/>
    <p:sldId id="321" r:id="rId74"/>
    <p:sldId id="323" r:id="rId75"/>
    <p:sldId id="335" r:id="rId76"/>
    <p:sldId id="332" r:id="rId77"/>
    <p:sldId id="283" r:id="rId78"/>
    <p:sldId id="334" r:id="rId79"/>
    <p:sldId id="339" r:id="rId80"/>
    <p:sldId id="328" r:id="rId8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916" autoAdjust="0"/>
    <p:restoredTop sz="94660"/>
  </p:normalViewPr>
  <p:slideViewPr>
    <p:cSldViewPr>
      <p:cViewPr>
        <p:scale>
          <a:sx n="50" d="100"/>
          <a:sy n="50" d="100"/>
        </p:scale>
        <p:origin x="-636" y="-15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presProps" Target="presProp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B456B5CE-02BF-4C37-81E5-87F34630BC66}" type="datetimeFigureOut">
              <a:rPr lang="en-US" smtClean="0"/>
              <a:t>11/5/2015</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CB517ABA-B68D-4A7B-9777-70111045BDD9}" type="slidenum">
              <a:rPr lang="en-US" smtClean="0"/>
              <a:t>‹#›</a:t>
            </a:fld>
            <a:endParaRPr lang="en-US"/>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456B5CE-02BF-4C37-81E5-87F34630BC66}" type="datetimeFigureOut">
              <a:rPr lang="en-US" smtClean="0"/>
              <a:t>11/5/2015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17ABA-B68D-4A7B-9777-70111045BDD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456B5CE-02BF-4C37-81E5-87F34630BC66}" type="datetimeFigureOut">
              <a:rPr lang="en-US" smtClean="0"/>
              <a:t>11/5/2015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17ABA-B68D-4A7B-9777-70111045BDD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B456B5CE-02BF-4C37-81E5-87F34630BC66}" type="datetimeFigureOut">
              <a:rPr lang="en-US" smtClean="0"/>
              <a:t>11/5/2015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517ABA-B68D-4A7B-9777-70111045BDD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00200" y="609600"/>
            <a:ext cx="7086600" cy="18288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2507786"/>
            <a:ext cx="7086600" cy="1509712"/>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B456B5CE-02BF-4C37-81E5-87F34630BC66}" type="datetimeFigureOut">
              <a:rPr lang="en-US" smtClean="0"/>
              <a:t>11/5/2015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6416675"/>
            <a:ext cx="762000" cy="365125"/>
          </a:xfrm>
        </p:spPr>
        <p:txBody>
          <a:bodyPr/>
          <a:lstStyle/>
          <a:p>
            <a:fld id="{CB517ABA-B68D-4A7B-9777-70111045BDD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B456B5CE-02BF-4C37-81E5-87F34630BC66}" type="datetimeFigureOut">
              <a:rPr lang="en-US" smtClean="0"/>
              <a:t>11/5/2015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17ABA-B68D-4A7B-9777-70111045BDD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B456B5CE-02BF-4C37-81E5-87F34630BC66}" type="datetimeFigureOut">
              <a:rPr lang="en-US" smtClean="0"/>
              <a:t>11/5/2015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517ABA-B68D-4A7B-9777-70111045BDD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B456B5CE-02BF-4C37-81E5-87F34630BC66}" type="datetimeFigureOut">
              <a:rPr lang="en-US" smtClean="0"/>
              <a:t>11/5/2015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517ABA-B68D-4A7B-9777-70111045BDD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56B5CE-02BF-4C37-81E5-87F34630BC66}" type="datetimeFigureOut">
              <a:rPr lang="en-US" smtClean="0"/>
              <a:t>11/5/2015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517ABA-B68D-4A7B-9777-70111045BDD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B456B5CE-02BF-4C37-81E5-87F34630BC66}" type="datetimeFigureOut">
              <a:rPr lang="en-US" smtClean="0"/>
              <a:t>11/5/2015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17ABA-B68D-4A7B-9777-70111045BDD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B456B5CE-02BF-4C37-81E5-87F34630BC66}" type="datetimeFigureOut">
              <a:rPr lang="en-US" smtClean="0"/>
              <a:t>11/5/2015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517ABA-B68D-4A7B-9777-70111045BDD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66000">
              <a:schemeClr val="accent6">
                <a:lumMod val="50000"/>
              </a:schemeClr>
            </a:gs>
            <a:gs pos="94000">
              <a:schemeClr val="accent5">
                <a:lumMod val="75000"/>
              </a:schemeClr>
            </a:gs>
            <a:gs pos="100000">
              <a:schemeClr val="accent5">
                <a:lumMod val="60000"/>
                <a:lumOff val="40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600200"/>
            <a:ext cx="8229600" cy="470916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defRPr>
            </a:lvl1pPr>
          </a:lstStyle>
          <a:p>
            <a:fld id="{B456B5CE-02BF-4C37-81E5-87F34630BC66}" type="datetimeFigureOut">
              <a:rPr lang="en-US" smtClean="0"/>
              <a:t>11/5/2015</a:t>
            </a:fld>
            <a:endParaRPr lang="en-US"/>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CB517ABA-B68D-4A7B-9777-70111045BDD9}"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s>
</file>

<file path=ppt/slides/_rels/slide5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5" Type="http://schemas.openxmlformats.org/officeDocument/2006/relationships/image" Target="../media/image53.jpeg"/><Relationship Id="rId4" Type="http://schemas.openxmlformats.org/officeDocument/2006/relationships/image" Target="../media/image52.jpeg"/></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hyperlink" Target="https://zh.wikipedia.org/wiki/%E5%8F%B0%E7%81%A3%E9%9D%A9%E5%91%BD%E9%BB%A8" TargetMode="Externa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1219200"/>
            <a:ext cx="8839200" cy="1981200"/>
          </a:xfrm>
        </p:spPr>
        <p:txBody>
          <a:bodyPr>
            <a:normAutofit/>
          </a:bodyPr>
          <a:lstStyle/>
          <a:p>
            <a:r>
              <a:rPr lang="en-US" sz="3600" dirty="0" smtClean="0">
                <a:solidFill>
                  <a:srgbClr val="FFC000"/>
                </a:solidFill>
                <a:effectLst/>
              </a:rPr>
              <a:t>A Critical History of </a:t>
            </a:r>
            <a:r>
              <a:rPr lang="en-US" sz="3600" dirty="0">
                <a:solidFill>
                  <a:srgbClr val="FFC000"/>
                </a:solidFill>
                <a:effectLst/>
              </a:rPr>
              <a:t>the Taiwan Independence Movement, </a:t>
            </a:r>
            <a:r>
              <a:rPr lang="en-US" sz="3600" dirty="0" smtClean="0">
                <a:solidFill>
                  <a:srgbClr val="FFC000"/>
                </a:solidFill>
                <a:effectLst/>
              </a:rPr>
              <a:t>in </a:t>
            </a:r>
            <a:r>
              <a:rPr lang="en-US" sz="3600" dirty="0">
                <a:solidFill>
                  <a:srgbClr val="FFC000"/>
                </a:solidFill>
                <a:effectLst/>
              </a:rPr>
              <a:t>Long Perspective</a:t>
            </a:r>
            <a:endParaRPr lang="en-US" sz="3600" dirty="0">
              <a:solidFill>
                <a:srgbClr val="FFC000"/>
              </a:solidFill>
            </a:endParaRPr>
          </a:p>
        </p:txBody>
      </p:sp>
      <p:sp>
        <p:nvSpPr>
          <p:cNvPr id="3" name="Subtitle 2"/>
          <p:cNvSpPr>
            <a:spLocks noGrp="1"/>
          </p:cNvSpPr>
          <p:nvPr>
            <p:ph type="subTitle" idx="1"/>
          </p:nvPr>
        </p:nvSpPr>
        <p:spPr>
          <a:xfrm>
            <a:off x="762000" y="3657600"/>
            <a:ext cx="7620000" cy="2743200"/>
          </a:xfrm>
        </p:spPr>
        <p:txBody>
          <a:bodyPr>
            <a:normAutofit fontScale="92500" lnSpcReduction="10000"/>
          </a:bodyPr>
          <a:lstStyle/>
          <a:p>
            <a:r>
              <a:rPr lang="pt-BR" dirty="0"/>
              <a:t>Linda Gail Arrigo</a:t>
            </a:r>
            <a:r>
              <a:rPr lang="pt-BR" dirty="0" smtClean="0"/>
              <a:t>艾琳達</a:t>
            </a:r>
          </a:p>
          <a:p>
            <a:r>
              <a:rPr lang="pt-BR" dirty="0" smtClean="0"/>
              <a:t>Taipei Medical University, retired</a:t>
            </a:r>
            <a:endParaRPr lang="pt-BR" dirty="0"/>
          </a:p>
          <a:p>
            <a:r>
              <a:rPr lang="pt-BR" dirty="0"/>
              <a:t>linda2007@tmu.edu.tw  </a:t>
            </a:r>
            <a:r>
              <a:rPr lang="pt-BR" dirty="0" smtClean="0"/>
              <a:t>0928-899-931</a:t>
            </a:r>
          </a:p>
          <a:p>
            <a:r>
              <a:rPr lang="pt-BR" dirty="0" smtClean="0">
                <a:solidFill>
                  <a:srgbClr val="FF0000"/>
                </a:solidFill>
              </a:rPr>
              <a:t>Prepared for presentation at</a:t>
            </a:r>
          </a:p>
          <a:p>
            <a:r>
              <a:rPr lang="pt-BR" dirty="0" smtClean="0">
                <a:solidFill>
                  <a:srgbClr val="FF0000"/>
                </a:solidFill>
              </a:rPr>
              <a:t>University of </a:t>
            </a:r>
            <a:r>
              <a:rPr lang="pt-BR" dirty="0" smtClean="0">
                <a:solidFill>
                  <a:srgbClr val="FF0000"/>
                </a:solidFill>
              </a:rPr>
              <a:t>Tuebingen, ERCCT</a:t>
            </a:r>
            <a:endParaRPr lang="pt-BR" dirty="0" smtClean="0">
              <a:solidFill>
                <a:srgbClr val="FF0000"/>
              </a:solidFill>
            </a:endParaRPr>
          </a:p>
          <a:p>
            <a:r>
              <a:rPr lang="pt-BR" dirty="0" smtClean="0">
                <a:solidFill>
                  <a:srgbClr val="FF0000"/>
                </a:solidFill>
              </a:rPr>
              <a:t>November 5, </a:t>
            </a:r>
            <a:r>
              <a:rPr lang="pt-BR" dirty="0" smtClean="0">
                <a:solidFill>
                  <a:srgbClr val="FF0000"/>
                </a:solidFill>
              </a:rPr>
              <a:t>2015</a:t>
            </a:r>
            <a:endParaRPr lang="pt-BR" dirty="0">
              <a:solidFill>
                <a:srgbClr val="FF0000"/>
              </a:solidFill>
            </a:endParaRPr>
          </a:p>
          <a:p>
            <a:endParaRPr lang="pt-BR" dirty="0"/>
          </a:p>
          <a:p>
            <a:endParaRPr lang="en-US" dirty="0"/>
          </a:p>
        </p:txBody>
      </p:sp>
    </p:spTree>
    <p:extLst>
      <p:ext uri="{BB962C8B-B14F-4D97-AF65-F5344CB8AC3E}">
        <p14:creationId xmlns:p14="http://schemas.microsoft.com/office/powerpoint/2010/main" val="1599833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Japanese Colonial Period - </a:t>
            </a:r>
            <a:r>
              <a:rPr lang="en-US" dirty="0" smtClean="0"/>
              <a:t>2</a:t>
            </a:r>
            <a:endParaRPr lang="en-US" dirty="0"/>
          </a:p>
        </p:txBody>
      </p:sp>
      <p:sp>
        <p:nvSpPr>
          <p:cNvPr id="3" name="Content Placeholder 2"/>
          <p:cNvSpPr>
            <a:spLocks noGrp="1"/>
          </p:cNvSpPr>
          <p:nvPr>
            <p:ph idx="1"/>
          </p:nvPr>
        </p:nvSpPr>
        <p:spPr>
          <a:xfrm>
            <a:off x="152400" y="1600200"/>
            <a:ext cx="8534400" cy="4709160"/>
          </a:xfrm>
        </p:spPr>
        <p:txBody>
          <a:bodyPr/>
          <a:lstStyle/>
          <a:p>
            <a:r>
              <a:rPr lang="en-US" dirty="0" smtClean="0"/>
              <a:t>The winds of international anti-colonial movements also influenced Taiwan.</a:t>
            </a:r>
          </a:p>
          <a:p>
            <a:r>
              <a:rPr lang="en-US" dirty="0" smtClean="0"/>
              <a:t>Elite landowners such as Lin Hsien-tang sought revival of Taiwanese culture as well as the right of Taiwanese to run businesses.</a:t>
            </a:r>
          </a:p>
          <a:p>
            <a:r>
              <a:rPr lang="en-US" dirty="0" smtClean="0"/>
              <a:t>Leftist nationalists such as Dr. Chiang Wei-</a:t>
            </a:r>
            <a:r>
              <a:rPr lang="en-US" dirty="0" err="1" smtClean="0"/>
              <a:t>shui</a:t>
            </a:r>
            <a:r>
              <a:rPr lang="en-US" dirty="0" smtClean="0"/>
              <a:t> rallied farmer and workers’ movements. Leftists were in the majority; underground </a:t>
            </a:r>
            <a:r>
              <a:rPr lang="en-US" dirty="0" smtClean="0"/>
              <a:t>communists.</a:t>
            </a:r>
            <a:endParaRPr lang="en-US" dirty="0" smtClean="0"/>
          </a:p>
          <a:p>
            <a:r>
              <a:rPr lang="en-US" dirty="0" smtClean="0"/>
              <a:t>But after Japanese suppression, open activity was merely annual trips to petition the Japanese Diet.</a:t>
            </a:r>
            <a:endParaRPr lang="en-US" dirty="0"/>
          </a:p>
        </p:txBody>
      </p:sp>
    </p:spTree>
    <p:extLst>
      <p:ext uri="{BB962C8B-B14F-4D97-AF65-F5344CB8AC3E}">
        <p14:creationId xmlns:p14="http://schemas.microsoft.com/office/powerpoint/2010/main" val="16325481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44562"/>
          </a:xfrm>
        </p:spPr>
        <p:txBody>
          <a:bodyPr/>
          <a:lstStyle/>
          <a:p>
            <a:r>
              <a:rPr lang="en-US" dirty="0" smtClean="0"/>
              <a:t>Taiwan Cultural Assn, 1920’s</a:t>
            </a:r>
            <a:endParaRPr lang="en-US" dirty="0"/>
          </a:p>
        </p:txBody>
      </p:sp>
      <p:sp>
        <p:nvSpPr>
          <p:cNvPr id="3" name="Content Placeholder 2"/>
          <p:cNvSpPr>
            <a:spLocks noGrp="1"/>
          </p:cNvSpPr>
          <p:nvPr>
            <p:ph idx="1"/>
          </p:nvPr>
        </p:nvSpPr>
        <p:spPr/>
        <p:txBody>
          <a:bodyPr/>
          <a:lstStyle/>
          <a:p>
            <a:endParaRPr lang="en-US"/>
          </a:p>
        </p:txBody>
      </p:sp>
      <p:pic>
        <p:nvPicPr>
          <p:cNvPr id="2050" name="Picture 2" descr="https://fbcdn-photos-f-a.akamaihd.net/hphotos-ak-xap1/v/t1.0-0/s480x480/12107235_1211826028832550_6523555711060394775_n.jpg?oh=1050897752148774649ea6ae30f133d7&amp;oe=56C1536C&amp;__gda__=1451587924_135a25e5b23588190d1261b3833a13d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4754" y="1301262"/>
            <a:ext cx="7229963" cy="5392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50980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Chiang Wei-</a:t>
            </a:r>
            <a:r>
              <a:rPr lang="en-US" dirty="0" err="1" smtClean="0"/>
              <a:t>shui</a:t>
            </a:r>
            <a:r>
              <a:rPr lang="en-US" dirty="0" smtClean="0"/>
              <a:t>, 1890-1931</a:t>
            </a:r>
            <a:endParaRPr lang="en-US" dirty="0"/>
          </a:p>
        </p:txBody>
      </p:sp>
      <p:sp>
        <p:nvSpPr>
          <p:cNvPr id="3" name="Content Placeholder 2"/>
          <p:cNvSpPr>
            <a:spLocks noGrp="1"/>
          </p:cNvSpPr>
          <p:nvPr>
            <p:ph idx="1"/>
          </p:nvPr>
        </p:nvSpPr>
        <p:spPr/>
        <p:txBody>
          <a:bodyPr/>
          <a:lstStyle/>
          <a:p>
            <a:endParaRPr lang="en-US" dirty="0"/>
          </a:p>
        </p:txBody>
      </p:sp>
      <p:pic>
        <p:nvPicPr>
          <p:cNvPr id="1026" name="Picture 2" descr="D:\LINDA 2013\Taiwan Graves  Social History\Linda Graves Pictures\2008.03.26 Tsungdeh St\TsungDehSt20080326 00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1436370"/>
            <a:ext cx="6781800" cy="5086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484187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Japanese Colonial Period - </a:t>
            </a:r>
            <a:r>
              <a:rPr lang="en-US" dirty="0" smtClean="0"/>
              <a:t>3</a:t>
            </a:r>
            <a:endParaRPr lang="en-US" dirty="0"/>
          </a:p>
        </p:txBody>
      </p:sp>
      <p:sp>
        <p:nvSpPr>
          <p:cNvPr id="3" name="Content Placeholder 2"/>
          <p:cNvSpPr>
            <a:spLocks noGrp="1"/>
          </p:cNvSpPr>
          <p:nvPr>
            <p:ph idx="1"/>
          </p:nvPr>
        </p:nvSpPr>
        <p:spPr>
          <a:xfrm>
            <a:off x="457200" y="1600200"/>
            <a:ext cx="8458200" cy="5029200"/>
          </a:xfrm>
        </p:spPr>
        <p:txBody>
          <a:bodyPr/>
          <a:lstStyle/>
          <a:p>
            <a:r>
              <a:rPr lang="en-US" dirty="0" smtClean="0"/>
              <a:t>Some Taiwanese elites went to China to renew their cultural roots, like the scholars of old.</a:t>
            </a:r>
          </a:p>
          <a:p>
            <a:r>
              <a:rPr lang="en-US" dirty="0" smtClean="0"/>
              <a:t>As Japan occupied Shanghai and North China in 1937, some Taiwanese were recruited to assist Japanese rule </a:t>
            </a:r>
            <a:r>
              <a:rPr lang="en-US" dirty="0" smtClean="0"/>
              <a:t>through their </a:t>
            </a:r>
            <a:r>
              <a:rPr lang="en-US" dirty="0" smtClean="0"/>
              <a:t>language skills.</a:t>
            </a:r>
          </a:p>
          <a:p>
            <a:r>
              <a:rPr lang="en-US" dirty="0" smtClean="0"/>
              <a:t>A few anti-Japanese Taiwanese activists joined the Kuomintang in South China and Nanking (e.g. the father of Lien Chan), </a:t>
            </a:r>
          </a:p>
          <a:p>
            <a:r>
              <a:rPr lang="en-US" dirty="0" smtClean="0"/>
              <a:t>or the Chinese Communists (e.g. Su </a:t>
            </a:r>
            <a:r>
              <a:rPr lang="en-US" dirty="0" err="1" smtClean="0"/>
              <a:t>Beng</a:t>
            </a:r>
            <a:r>
              <a:rPr lang="en-US" dirty="0" smtClean="0"/>
              <a:t>).</a:t>
            </a:r>
            <a:endParaRPr lang="en-US" dirty="0"/>
          </a:p>
        </p:txBody>
      </p:sp>
    </p:spTree>
    <p:extLst>
      <p:ext uri="{BB962C8B-B14F-4D97-AF65-F5344CB8AC3E}">
        <p14:creationId xmlns:p14="http://schemas.microsoft.com/office/powerpoint/2010/main" val="31523732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 WWII: 2.28.1947 - 1</a:t>
            </a:r>
            <a:endParaRPr lang="en-US" dirty="0"/>
          </a:p>
        </p:txBody>
      </p:sp>
      <p:sp>
        <p:nvSpPr>
          <p:cNvPr id="3" name="Content Placeholder 2"/>
          <p:cNvSpPr>
            <a:spLocks noGrp="1"/>
          </p:cNvSpPr>
          <p:nvPr>
            <p:ph idx="1"/>
          </p:nvPr>
        </p:nvSpPr>
        <p:spPr/>
        <p:txBody>
          <a:bodyPr/>
          <a:lstStyle/>
          <a:p>
            <a:r>
              <a:rPr lang="en-US" dirty="0" smtClean="0"/>
              <a:t>Taiwanese initially welcomed the troops of the Republic of China – but were in for a rude awakening to the nature of their imagined motherland, ruled by Generalissimo Chiang Kai-shek.</a:t>
            </a:r>
          </a:p>
          <a:p>
            <a:r>
              <a:rPr lang="en-US" dirty="0" smtClean="0"/>
              <a:t>Civil protests were put down with bloodshed, and then all-out massacre and rampage after troops were sent from China on American ships. Executions, bodies floating, at Keelung Port. Deaths now estimated at 18,000. </a:t>
            </a:r>
            <a:endParaRPr lang="en-US" dirty="0"/>
          </a:p>
        </p:txBody>
      </p:sp>
    </p:spTree>
    <p:extLst>
      <p:ext uri="{BB962C8B-B14F-4D97-AF65-F5344CB8AC3E}">
        <p14:creationId xmlns:p14="http://schemas.microsoft.com/office/powerpoint/2010/main" val="14525805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Post WWII: 2.28.1947 - </a:t>
            </a:r>
            <a:r>
              <a:rPr lang="en-US" dirty="0" smtClean="0"/>
              <a:t>2</a:t>
            </a:r>
            <a:endParaRPr lang="en-US" dirty="0"/>
          </a:p>
        </p:txBody>
      </p:sp>
      <p:sp>
        <p:nvSpPr>
          <p:cNvPr id="3" name="Content Placeholder 2"/>
          <p:cNvSpPr>
            <a:spLocks noGrp="1"/>
          </p:cNvSpPr>
          <p:nvPr>
            <p:ph idx="1"/>
          </p:nvPr>
        </p:nvSpPr>
        <p:spPr/>
        <p:txBody>
          <a:bodyPr/>
          <a:lstStyle/>
          <a:p>
            <a:r>
              <a:rPr lang="en-US" dirty="0" smtClean="0"/>
              <a:t>Thousands fled to Hong Kong and Japan.</a:t>
            </a:r>
          </a:p>
          <a:p>
            <a:r>
              <a:rPr lang="en-US" dirty="0" smtClean="0"/>
              <a:t>Taiwan Communist Party members such as founder Ms. Hsieh Hsueh-Hong </a:t>
            </a:r>
            <a:r>
              <a:rPr lang="zh-TW" altLang="en-US" dirty="0" smtClean="0"/>
              <a:t>謝</a:t>
            </a:r>
            <a:r>
              <a:rPr lang="zh-TW" altLang="en-US" dirty="0"/>
              <a:t>雪</a:t>
            </a:r>
            <a:r>
              <a:rPr lang="zh-TW" altLang="en-US" dirty="0" smtClean="0"/>
              <a:t>紅 </a:t>
            </a:r>
            <a:r>
              <a:rPr lang="en-US" dirty="0" smtClean="0"/>
              <a:t>and  Su </a:t>
            </a:r>
            <a:r>
              <a:rPr lang="en-US" dirty="0" err="1" smtClean="0"/>
              <a:t>Hsin</a:t>
            </a:r>
            <a:r>
              <a:rPr lang="en-US" dirty="0" smtClean="0"/>
              <a:t> made their way to the PRC after 1949. </a:t>
            </a:r>
          </a:p>
          <a:p>
            <a:r>
              <a:rPr lang="en-US" dirty="0" smtClean="0"/>
              <a:t>However</a:t>
            </a:r>
            <a:r>
              <a:rPr lang="en-US" dirty="0"/>
              <a:t>, they were kept only as tokens of Taiwanese representation in the CCP and lost all ties to Taiwan; during the Cultural Revolution they were severely criticized for narrow </a:t>
            </a:r>
            <a:r>
              <a:rPr lang="en-US" dirty="0" smtClean="0"/>
              <a:t>separatism, and Hsieh died prematurely.</a:t>
            </a:r>
            <a:endParaRPr lang="en-US" dirty="0"/>
          </a:p>
        </p:txBody>
      </p:sp>
    </p:spTree>
    <p:extLst>
      <p:ext uri="{BB962C8B-B14F-4D97-AF65-F5344CB8AC3E}">
        <p14:creationId xmlns:p14="http://schemas.microsoft.com/office/powerpoint/2010/main" val="26772675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Post WWII: 2.28.1947 - </a:t>
            </a:r>
            <a:r>
              <a:rPr lang="en-US" dirty="0" smtClean="0"/>
              <a:t>3</a:t>
            </a:r>
            <a:endParaRPr lang="en-US" dirty="0"/>
          </a:p>
        </p:txBody>
      </p:sp>
      <p:sp>
        <p:nvSpPr>
          <p:cNvPr id="3" name="Content Placeholder 2"/>
          <p:cNvSpPr>
            <a:spLocks noGrp="1"/>
          </p:cNvSpPr>
          <p:nvPr>
            <p:ph idx="1"/>
          </p:nvPr>
        </p:nvSpPr>
        <p:spPr/>
        <p:txBody>
          <a:bodyPr>
            <a:normAutofit/>
          </a:bodyPr>
          <a:lstStyle/>
          <a:p>
            <a:r>
              <a:rPr lang="en-US" dirty="0"/>
              <a:t>Elites that fled to Japan, such as Liao </a:t>
            </a:r>
            <a:r>
              <a:rPr lang="en-US" dirty="0" smtClean="0"/>
              <a:t>Wen-</a:t>
            </a:r>
            <a:r>
              <a:rPr lang="en-US" dirty="0" err="1" smtClean="0"/>
              <a:t>yi</a:t>
            </a:r>
            <a:r>
              <a:rPr lang="en-US" dirty="0" smtClean="0"/>
              <a:t>  </a:t>
            </a:r>
            <a:r>
              <a:rPr lang="zh-TW" altLang="en-US" dirty="0" smtClean="0"/>
              <a:t>廖</a:t>
            </a:r>
            <a:r>
              <a:rPr lang="zh-TW" altLang="en-US" dirty="0"/>
              <a:t>文毅 </a:t>
            </a:r>
            <a:r>
              <a:rPr lang="en-US" dirty="0"/>
              <a:t>(William), founded the Taiwan Provisional </a:t>
            </a:r>
            <a:r>
              <a:rPr lang="en-US" dirty="0" smtClean="0"/>
              <a:t>Government </a:t>
            </a:r>
            <a:r>
              <a:rPr lang="zh-TW" altLang="en-US" dirty="0" smtClean="0"/>
              <a:t>臨</a:t>
            </a:r>
            <a:r>
              <a:rPr lang="zh-TW" altLang="en-US" dirty="0"/>
              <a:t>時政府</a:t>
            </a:r>
            <a:r>
              <a:rPr lang="en-US" dirty="0"/>
              <a:t>. Liao was close to General </a:t>
            </a:r>
            <a:r>
              <a:rPr lang="en-US" dirty="0" smtClean="0"/>
              <a:t>McArthur.</a:t>
            </a:r>
          </a:p>
          <a:p>
            <a:r>
              <a:rPr lang="en-US" dirty="0" smtClean="0"/>
              <a:t>William Liao attended </a:t>
            </a:r>
            <a:r>
              <a:rPr lang="en-US" dirty="0"/>
              <a:t>the </a:t>
            </a:r>
            <a:r>
              <a:rPr lang="en-US" dirty="0" smtClean="0"/>
              <a:t>1956 </a:t>
            </a:r>
            <a:r>
              <a:rPr lang="en-US" dirty="0"/>
              <a:t>Bandung conference with the assistance of a Taiwanese-Indonesian, Tan </a:t>
            </a:r>
            <a:r>
              <a:rPr lang="en-US" dirty="0" smtClean="0"/>
              <a:t>Tie-</a:t>
            </a:r>
            <a:r>
              <a:rPr lang="en-US" dirty="0" err="1" smtClean="0"/>
              <a:t>hiong</a:t>
            </a:r>
            <a:r>
              <a:rPr lang="en-US" dirty="0" smtClean="0"/>
              <a:t> </a:t>
            </a:r>
            <a:r>
              <a:rPr lang="zh-TW" altLang="en-US" dirty="0" smtClean="0"/>
              <a:t>陳</a:t>
            </a:r>
            <a:r>
              <a:rPr lang="zh-TW" altLang="en-US" dirty="0"/>
              <a:t>智雄 </a:t>
            </a:r>
            <a:r>
              <a:rPr lang="en-US" dirty="0"/>
              <a:t>(Chen </a:t>
            </a:r>
            <a:r>
              <a:rPr lang="en-US" dirty="0" err="1" smtClean="0"/>
              <a:t>Chih-hsiung</a:t>
            </a:r>
            <a:r>
              <a:rPr lang="en-US" dirty="0" smtClean="0"/>
              <a:t>). The PRC protested, Tan was deported.</a:t>
            </a:r>
          </a:p>
          <a:p>
            <a:r>
              <a:rPr lang="en-US" dirty="0" smtClean="0"/>
              <a:t>Tan was </a:t>
            </a:r>
            <a:r>
              <a:rPr lang="en-US" dirty="0"/>
              <a:t>kidnapped from Japan by KMT agents </a:t>
            </a:r>
            <a:r>
              <a:rPr lang="en-US" dirty="0" smtClean="0"/>
              <a:t>in </a:t>
            </a:r>
            <a:r>
              <a:rPr lang="en-US" dirty="0" smtClean="0"/>
              <a:t>1959 </a:t>
            </a:r>
            <a:r>
              <a:rPr lang="en-US" dirty="0"/>
              <a:t>and executed in </a:t>
            </a:r>
            <a:r>
              <a:rPr lang="en-US" dirty="0" smtClean="0"/>
              <a:t>Taiwan in 1963. </a:t>
            </a:r>
            <a:endParaRPr lang="en-US" dirty="0"/>
          </a:p>
        </p:txBody>
      </p:sp>
    </p:spTree>
    <p:extLst>
      <p:ext uri="{BB962C8B-B14F-4D97-AF65-F5344CB8AC3E}">
        <p14:creationId xmlns:p14="http://schemas.microsoft.com/office/powerpoint/2010/main" val="40587203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6" name="Rectangle 2"/>
          <p:cNvSpPr>
            <a:spLocks noGrp="1" noChangeArrowheads="1"/>
          </p:cNvSpPr>
          <p:nvPr>
            <p:ph type="title"/>
          </p:nvPr>
        </p:nvSpPr>
        <p:spPr>
          <a:xfrm>
            <a:off x="0" y="0"/>
            <a:ext cx="9144000" cy="981075"/>
          </a:xfrm>
        </p:spPr>
        <p:txBody>
          <a:bodyPr/>
          <a:lstStyle/>
          <a:p>
            <a:r>
              <a:rPr lang="en-US" altLang="zh-TW" sz="2800"/>
              <a:t>1950</a:t>
            </a:r>
            <a:r>
              <a:rPr lang="zh-TW" altLang="en-US" sz="2800"/>
              <a:t>年</a:t>
            </a:r>
            <a:r>
              <a:rPr lang="en-US" altLang="zh-TW" sz="2800"/>
              <a:t>7</a:t>
            </a:r>
            <a:r>
              <a:rPr lang="zh-TW" altLang="en-US" sz="2800"/>
              <a:t>月</a:t>
            </a:r>
            <a:r>
              <a:rPr lang="en-US" altLang="zh-TW" sz="2800"/>
              <a:t>31</a:t>
            </a:r>
            <a:r>
              <a:rPr lang="zh-TW" altLang="en-US" sz="2800"/>
              <a:t>日麥克阿瑟訪問了台灣</a:t>
            </a:r>
            <a:br>
              <a:rPr lang="zh-TW" altLang="en-US" sz="2800"/>
            </a:br>
            <a:r>
              <a:rPr lang="zh-TW" altLang="en-US" sz="2800"/>
              <a:t>囑意吳國楨主政  孫立人主軍 </a:t>
            </a:r>
          </a:p>
        </p:txBody>
      </p:sp>
      <p:pic>
        <p:nvPicPr>
          <p:cNvPr id="600067" name="Picture 3" descr="吳國楨孫立人歡迎麥克阿瑟"/>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0" y="981075"/>
            <a:ext cx="9144000" cy="58769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44102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3670" y="76200"/>
            <a:ext cx="4191000" cy="6365351"/>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19389" y="0"/>
            <a:ext cx="4824611" cy="6858000"/>
          </a:xfrm>
          <a:prstGeom prst="rect">
            <a:avLst/>
          </a:prstGeom>
        </p:spPr>
      </p:pic>
    </p:spTree>
    <p:extLst>
      <p:ext uri="{BB962C8B-B14F-4D97-AF65-F5344CB8AC3E}">
        <p14:creationId xmlns:p14="http://schemas.microsoft.com/office/powerpoint/2010/main" val="182037280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Tan </a:t>
            </a:r>
            <a:r>
              <a:rPr lang="en-US" dirty="0" err="1" smtClean="0"/>
              <a:t>Ti-hiong</a:t>
            </a:r>
            <a:r>
              <a:rPr lang="en-US" dirty="0" smtClean="0"/>
              <a:t> </a:t>
            </a:r>
            <a:r>
              <a:rPr lang="zh-TW" altLang="en-US" dirty="0" smtClean="0"/>
              <a:t>陳</a:t>
            </a:r>
            <a:r>
              <a:rPr lang="zh-TW" altLang="en-US" dirty="0"/>
              <a:t>智雄</a:t>
            </a:r>
            <a:r>
              <a:rPr lang="en-US" dirty="0" smtClean="0"/>
              <a:t>, executed 1963 for TI overseas efforts</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2057400"/>
            <a:ext cx="8702480" cy="3787300"/>
          </a:xfrm>
        </p:spPr>
      </p:pic>
    </p:spTree>
    <p:extLst>
      <p:ext uri="{BB962C8B-B14F-4D97-AF65-F5344CB8AC3E}">
        <p14:creationId xmlns:p14="http://schemas.microsoft.com/office/powerpoint/2010/main" val="621865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en-US" dirty="0" smtClean="0"/>
              <a:t>This PowerPoint presentation is intended to provide a summary of the text</a:t>
            </a:r>
          </a:p>
          <a:p>
            <a:endParaRPr lang="en-US" dirty="0"/>
          </a:p>
          <a:p>
            <a:r>
              <a:rPr lang="en-US" dirty="0" smtClean="0"/>
              <a:t>“A </a:t>
            </a:r>
            <a:r>
              <a:rPr lang="en-US" dirty="0"/>
              <a:t>Personal Account of the Taiwan Independence Movement, </a:t>
            </a:r>
            <a:r>
              <a:rPr lang="en-US" dirty="0" smtClean="0"/>
              <a:t>its </a:t>
            </a:r>
            <a:r>
              <a:rPr lang="en-US" dirty="0"/>
              <a:t>History in Long Perspective, and a Retrospective </a:t>
            </a:r>
            <a:r>
              <a:rPr lang="en-US" dirty="0" smtClean="0"/>
              <a:t>Analysis”</a:t>
            </a:r>
            <a:endParaRPr lang="en-US" dirty="0"/>
          </a:p>
          <a:p>
            <a:r>
              <a:rPr lang="en-US" sz="2400" dirty="0" smtClean="0"/>
              <a:t>By Linda Gail Arrigo </a:t>
            </a:r>
            <a:r>
              <a:rPr lang="pt-BR" sz="2400" dirty="0" smtClean="0"/>
              <a:t>艾琳達</a:t>
            </a:r>
            <a:r>
              <a:rPr lang="en-US" sz="2400" dirty="0" smtClean="0"/>
              <a:t>, draft </a:t>
            </a:r>
            <a:r>
              <a:rPr lang="en-US" sz="2400" dirty="0" err="1" smtClean="0"/>
              <a:t>Octobeer</a:t>
            </a:r>
            <a:r>
              <a:rPr lang="en-US" sz="2400" dirty="0" smtClean="0"/>
              <a:t> 2015</a:t>
            </a:r>
            <a:endParaRPr lang="en-US" sz="2400" dirty="0"/>
          </a:p>
          <a:p>
            <a:endParaRPr lang="en-US" dirty="0"/>
          </a:p>
        </p:txBody>
      </p:sp>
    </p:spTree>
    <p:extLst>
      <p:ext uri="{BB962C8B-B14F-4D97-AF65-F5344CB8AC3E}">
        <p14:creationId xmlns:p14="http://schemas.microsoft.com/office/powerpoint/2010/main" val="303274115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1026" name="Picture 2" descr="D:\LINDA 2013\Taiwan Political Pris\Chen Chih-Hsiung Archives 2013\應用檔 National Archives Data Disk\(11)B3750347701=0052=3132509=509=1完成遮掩\B3750347701=0052=3132509=509=1=002=000500219000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51677" t="1129" r="172819" b="14193"/>
          <a:stretch/>
        </p:blipFill>
        <p:spPr bwMode="auto">
          <a:xfrm>
            <a:off x="1169580" y="340242"/>
            <a:ext cx="2498653" cy="5582093"/>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D:\LINDA 2013\Taiwan Political Pris\Chen Chih-Hsiung Archives 2013\應用檔 National Archives Data Disk\(11)B3750347701=0052=3132509=509=1完成遮掩\B3750347701=0052=3132509=509=1=002=000500219000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60" b="160"/>
          <a:stretch/>
        </p:blipFill>
        <p:spPr bwMode="auto">
          <a:xfrm>
            <a:off x="6096000" y="126402"/>
            <a:ext cx="2590800" cy="638491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LINDA 2013\Taiwan Political Pris\Chen Chih-Hsiung Archives 2013\Chen Chih-Hsiung Pictures\0048=6.3=37=virtual001=virtual001=0101.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81000" y="164502"/>
            <a:ext cx="4508500" cy="64433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322989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Post WWII: 2.28.1947 - </a:t>
            </a:r>
            <a:r>
              <a:rPr lang="en-US" dirty="0" smtClean="0"/>
              <a:t>4</a:t>
            </a:r>
            <a:endParaRPr lang="en-US" dirty="0"/>
          </a:p>
        </p:txBody>
      </p:sp>
      <p:sp>
        <p:nvSpPr>
          <p:cNvPr id="3" name="Content Placeholder 2"/>
          <p:cNvSpPr>
            <a:spLocks noGrp="1"/>
          </p:cNvSpPr>
          <p:nvPr>
            <p:ph idx="1"/>
          </p:nvPr>
        </p:nvSpPr>
        <p:spPr>
          <a:xfrm>
            <a:off x="152400" y="1371600"/>
            <a:ext cx="8534400" cy="5257800"/>
          </a:xfrm>
        </p:spPr>
        <p:txBody>
          <a:bodyPr>
            <a:noAutofit/>
          </a:bodyPr>
          <a:lstStyle/>
          <a:p>
            <a:r>
              <a:rPr lang="en-US" sz="2600" dirty="0"/>
              <a:t>Su </a:t>
            </a:r>
            <a:r>
              <a:rPr lang="en-US" sz="2600" dirty="0" err="1" smtClean="0"/>
              <a:t>Beng</a:t>
            </a:r>
            <a:r>
              <a:rPr lang="zh-TW" altLang="en-US" sz="2600" dirty="0"/>
              <a:t>史明 </a:t>
            </a:r>
            <a:r>
              <a:rPr lang="en-US" sz="2600" dirty="0"/>
              <a:t>(Shih Ming, “history is </a:t>
            </a:r>
            <a:r>
              <a:rPr lang="en-US" sz="2600" dirty="0" smtClean="0"/>
              <a:t>bright”) had been gathering </a:t>
            </a:r>
            <a:r>
              <a:rPr lang="en-US" sz="2600" dirty="0"/>
              <a:t>Japanese military intelligence in occupied </a:t>
            </a:r>
            <a:r>
              <a:rPr lang="en-US" sz="2600" dirty="0" smtClean="0"/>
              <a:t>Shanghai for the CCP; </a:t>
            </a:r>
            <a:r>
              <a:rPr lang="en-US" sz="2600" dirty="0"/>
              <a:t>he masqueraded as a young Taiwanese dandy, with a wife assigned by the </a:t>
            </a:r>
            <a:r>
              <a:rPr lang="en-US" sz="2600" dirty="0" smtClean="0"/>
              <a:t>CCP – </a:t>
            </a:r>
            <a:r>
              <a:rPr lang="en-US" sz="2600" dirty="0" smtClean="0"/>
              <a:t>and he got a </a:t>
            </a:r>
            <a:r>
              <a:rPr lang="en-US" sz="2600" dirty="0"/>
              <a:t>vasectomy at age </a:t>
            </a:r>
            <a:r>
              <a:rPr lang="en-US" sz="2600" dirty="0" smtClean="0"/>
              <a:t>28. </a:t>
            </a:r>
          </a:p>
          <a:p>
            <a:r>
              <a:rPr lang="en-US" sz="2600" dirty="0" smtClean="0"/>
              <a:t>Su </a:t>
            </a:r>
            <a:r>
              <a:rPr lang="en-US" sz="2600" dirty="0" err="1"/>
              <a:t>Beng</a:t>
            </a:r>
            <a:r>
              <a:rPr lang="en-US" sz="2600" dirty="0"/>
              <a:t> made it back to Taiwan in 1949, but had to flee in 1951 when his plan to assassinate Chiang Kai-shek was uncovered. </a:t>
            </a:r>
            <a:r>
              <a:rPr lang="en-US" sz="2600" dirty="0" smtClean="0"/>
              <a:t>He hid on a banana ship.</a:t>
            </a:r>
          </a:p>
          <a:p>
            <a:r>
              <a:rPr lang="en-US" sz="2600" dirty="0" smtClean="0"/>
              <a:t>In </a:t>
            </a:r>
            <a:r>
              <a:rPr lang="en-US" sz="2600" dirty="0"/>
              <a:t>Japan, Su </a:t>
            </a:r>
            <a:r>
              <a:rPr lang="en-US" sz="2600" dirty="0" err="1"/>
              <a:t>Beng</a:t>
            </a:r>
            <a:r>
              <a:rPr lang="en-US" sz="2600" dirty="0"/>
              <a:t> founded </a:t>
            </a:r>
            <a:r>
              <a:rPr lang="en-US" sz="2600" dirty="0" smtClean="0"/>
              <a:t>an anti-KMT intelligence </a:t>
            </a:r>
            <a:r>
              <a:rPr lang="en-US" sz="2600" dirty="0"/>
              <a:t>network working out of his noodle shop near a Tokyo subway interchange. He wrote </a:t>
            </a:r>
            <a:r>
              <a:rPr lang="en-US" sz="2600" i="1" dirty="0" smtClean="0"/>
              <a:t>Four </a:t>
            </a:r>
            <a:r>
              <a:rPr lang="en-US" sz="2600" i="1" dirty="0"/>
              <a:t>Hundred Years of Taiwan History</a:t>
            </a:r>
            <a:r>
              <a:rPr lang="en-US" altLang="zh-TW" sz="2600" dirty="0"/>
              <a:t>《</a:t>
            </a:r>
            <a:r>
              <a:rPr lang="zh-TW" altLang="en-US" sz="2600" dirty="0"/>
              <a:t>台灣人四百年史</a:t>
            </a:r>
            <a:r>
              <a:rPr lang="en-US" altLang="zh-TW" sz="2600" dirty="0" smtClean="0"/>
              <a:t>》</a:t>
            </a:r>
            <a:r>
              <a:rPr lang="en-US" sz="2600" dirty="0"/>
              <a:t>in </a:t>
            </a:r>
            <a:r>
              <a:rPr lang="en-US" sz="2600" dirty="0" smtClean="0"/>
              <a:t>1962, with left national </a:t>
            </a:r>
            <a:r>
              <a:rPr lang="en-US" sz="2600" dirty="0"/>
              <a:t>liberation movement </a:t>
            </a:r>
            <a:r>
              <a:rPr lang="en-US" sz="2600" dirty="0" smtClean="0"/>
              <a:t>perspective.</a:t>
            </a:r>
            <a:endParaRPr lang="en-US" sz="2600" dirty="0"/>
          </a:p>
        </p:txBody>
      </p:sp>
    </p:spTree>
    <p:extLst>
      <p:ext uri="{BB962C8B-B14F-4D97-AF65-F5344CB8AC3E}">
        <p14:creationId xmlns:p14="http://schemas.microsoft.com/office/powerpoint/2010/main" val="38676380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5715000" cy="1143000"/>
          </a:xfrm>
        </p:spPr>
        <p:txBody>
          <a:bodyPr>
            <a:normAutofit fontScale="90000"/>
          </a:bodyPr>
          <a:lstStyle/>
          <a:p>
            <a:r>
              <a:rPr lang="en-US" dirty="0" smtClean="0"/>
              <a:t>Su </a:t>
            </a:r>
            <a:r>
              <a:rPr lang="en-US" dirty="0" err="1" smtClean="0"/>
              <a:t>Beng</a:t>
            </a:r>
            <a:r>
              <a:rPr lang="en-US" dirty="0" smtClean="0"/>
              <a:t>, national liberation movement</a:t>
            </a:r>
            <a:endParaRPr lang="en-US" dirty="0"/>
          </a:p>
        </p:txBody>
      </p:sp>
      <p:sp>
        <p:nvSpPr>
          <p:cNvPr id="3" name="Content Placeholder 2"/>
          <p:cNvSpPr>
            <a:spLocks noGrp="1"/>
          </p:cNvSpPr>
          <p:nvPr>
            <p:ph idx="1"/>
          </p:nvPr>
        </p:nvSpPr>
        <p:spPr/>
        <p:txBody>
          <a:bodyPr/>
          <a:lstStyle/>
          <a:p>
            <a:endParaRPr lang="en-US" dirty="0"/>
          </a:p>
        </p:txBody>
      </p:sp>
      <p:pic>
        <p:nvPicPr>
          <p:cNvPr id="23558" name="Picture 6" descr="「su beng the revolutionist」的圖片搜尋結果"/>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228600"/>
            <a:ext cx="2990850" cy="4357638"/>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2" descr="https://static.squarespace.com/static/52302535e4b0186bd83fa53b/5253b7f9e4b012a0de1e2cc7/5253b7fbe4b012a0de1e2d44/1381218299603/1000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772093"/>
            <a:ext cx="6096000" cy="4324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64587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zh-TW" dirty="0" smtClean="0">
                <a:effectLst/>
              </a:rPr>
              <a:t>Taiwan Youth《</a:t>
            </a:r>
            <a:r>
              <a:rPr lang="zh-TW" altLang="en-US" dirty="0">
                <a:effectLst/>
              </a:rPr>
              <a:t>台灣青年</a:t>
            </a:r>
            <a:r>
              <a:rPr lang="en-US" altLang="zh-TW" dirty="0">
                <a:effectLst/>
              </a:rPr>
              <a:t>》</a:t>
            </a:r>
            <a:r>
              <a:rPr lang="zh-TW" altLang="en-US" dirty="0">
                <a:effectLst/>
              </a:rPr>
              <a:t>創刊號</a:t>
            </a:r>
            <a:endParaRPr lang="en-US" dirty="0"/>
          </a:p>
        </p:txBody>
      </p:sp>
      <p:sp>
        <p:nvSpPr>
          <p:cNvPr id="3" name="Content Placeholder 2"/>
          <p:cNvSpPr>
            <a:spLocks noGrp="1"/>
          </p:cNvSpPr>
          <p:nvPr>
            <p:ph idx="1"/>
          </p:nvPr>
        </p:nvSpPr>
        <p:spPr/>
        <p:txBody>
          <a:bodyPr/>
          <a:lstStyle/>
          <a:p>
            <a:r>
              <a:rPr lang="en-US" dirty="0" smtClean="0"/>
              <a:t>Publication of </a:t>
            </a:r>
            <a:br>
              <a:rPr lang="en-US" dirty="0" smtClean="0"/>
            </a:br>
            <a:r>
              <a:rPr lang="en-US" dirty="0" smtClean="0"/>
              <a:t>TIM in Japan</a:t>
            </a:r>
            <a:endParaRPr lang="en-US" dirty="0"/>
          </a:p>
        </p:txBody>
      </p:sp>
      <p:pic>
        <p:nvPicPr>
          <p:cNvPr id="4" name="Picture 3" descr="http://www.taiwannation.org.tw/wufi/tyouth.jpg"/>
          <p:cNvPicPr/>
          <p:nvPr/>
        </p:nvPicPr>
        <p:blipFill>
          <a:blip r:embed="rId2">
            <a:extLst>
              <a:ext uri="{28A0092B-C50C-407E-A947-70E740481C1C}">
                <a14:useLocalDpi xmlns:a14="http://schemas.microsoft.com/office/drawing/2010/main" val="0"/>
              </a:ext>
            </a:extLst>
          </a:blip>
          <a:srcRect/>
          <a:stretch>
            <a:fillRect/>
          </a:stretch>
        </p:blipFill>
        <p:spPr bwMode="auto">
          <a:xfrm>
            <a:off x="5257800" y="2057400"/>
            <a:ext cx="2438400" cy="3633216"/>
          </a:xfrm>
          <a:prstGeom prst="rect">
            <a:avLst/>
          </a:prstGeom>
          <a:noFill/>
          <a:ln>
            <a:noFill/>
          </a:ln>
        </p:spPr>
      </p:pic>
    </p:spTree>
    <p:extLst>
      <p:ext uri="{BB962C8B-B14F-4D97-AF65-F5344CB8AC3E}">
        <p14:creationId xmlns:p14="http://schemas.microsoft.com/office/powerpoint/2010/main" val="18402858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White Terror Period - 1</a:t>
            </a:r>
            <a:endParaRPr lang="en-US" dirty="0"/>
          </a:p>
        </p:txBody>
      </p:sp>
      <p:sp>
        <p:nvSpPr>
          <p:cNvPr id="3" name="Content Placeholder 2"/>
          <p:cNvSpPr>
            <a:spLocks noGrp="1"/>
          </p:cNvSpPr>
          <p:nvPr>
            <p:ph idx="1"/>
          </p:nvPr>
        </p:nvSpPr>
        <p:spPr>
          <a:xfrm>
            <a:off x="152400" y="1447800"/>
            <a:ext cx="8534400" cy="5181600"/>
          </a:xfrm>
        </p:spPr>
        <p:txBody>
          <a:bodyPr>
            <a:normAutofit lnSpcReduction="10000"/>
          </a:bodyPr>
          <a:lstStyle/>
          <a:p>
            <a:r>
              <a:rPr lang="en-US" dirty="0" smtClean="0"/>
              <a:t>In 1949-52, the Chiang regime purged its enemies, real and imagined communists and anyone with a social conscience, with an est. 5,000 executions. Secret police managed by Chiang Ching-</a:t>
            </a:r>
            <a:r>
              <a:rPr lang="en-US" dirty="0" err="1" smtClean="0"/>
              <a:t>kuo</a:t>
            </a:r>
            <a:r>
              <a:rPr lang="en-US" dirty="0" smtClean="0"/>
              <a:t> and Chen Cheng.</a:t>
            </a:r>
          </a:p>
          <a:p>
            <a:r>
              <a:rPr lang="en-US" dirty="0" smtClean="0"/>
              <a:t>Probably more mainlanders </a:t>
            </a:r>
            <a:r>
              <a:rPr lang="en-US" dirty="0"/>
              <a:t>(e.g. Huang </a:t>
            </a:r>
            <a:r>
              <a:rPr lang="en-US" dirty="0" err="1" smtClean="0"/>
              <a:t>Rong-tsan</a:t>
            </a:r>
            <a:r>
              <a:rPr lang="en-US" dirty="0" smtClean="0"/>
              <a:t>, 2-28 artist) were executed than native Taiwanese. But easily 10-15 years imprisonment for political study group members.</a:t>
            </a:r>
          </a:p>
          <a:p>
            <a:r>
              <a:rPr lang="en-US" dirty="0" smtClean="0"/>
              <a:t>Chen Cheng dedicated a monument to anti-Japanese Dr. Chiang Wei-</a:t>
            </a:r>
            <a:r>
              <a:rPr lang="en-US" dirty="0" err="1" smtClean="0"/>
              <a:t>shui</a:t>
            </a:r>
            <a:r>
              <a:rPr lang="en-US" dirty="0" smtClean="0"/>
              <a:t> only 200 meters from the graves of White Terror victims!</a:t>
            </a:r>
          </a:p>
          <a:p>
            <a:endParaRPr lang="en-US" dirty="0"/>
          </a:p>
        </p:txBody>
      </p:sp>
    </p:spTree>
    <p:extLst>
      <p:ext uri="{BB962C8B-B14F-4D97-AF65-F5344CB8AC3E}">
        <p14:creationId xmlns:p14="http://schemas.microsoft.com/office/powerpoint/2010/main" val="35892667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666" name="Rectangle 2"/>
          <p:cNvSpPr>
            <a:spLocks noGrp="1" noChangeArrowheads="1"/>
          </p:cNvSpPr>
          <p:nvPr>
            <p:ph type="title"/>
          </p:nvPr>
        </p:nvSpPr>
        <p:spPr>
          <a:xfrm>
            <a:off x="457200" y="277813"/>
            <a:ext cx="8229600" cy="1063625"/>
          </a:xfrm>
        </p:spPr>
        <p:txBody>
          <a:bodyPr>
            <a:normAutofit fontScale="90000"/>
          </a:bodyPr>
          <a:lstStyle/>
          <a:p>
            <a:pPr eaLnBrk="1" hangingPunct="1">
              <a:defRPr/>
            </a:pPr>
            <a:r>
              <a:rPr lang="zh-TW" altLang="en-US" sz="3600" smtClean="0"/>
              <a:t>被槍決 </a:t>
            </a:r>
            <a:r>
              <a:rPr lang="en-US" altLang="en-US" sz="3600" smtClean="0"/>
              <a:t>—</a:t>
            </a:r>
            <a:r>
              <a:rPr lang="en-US" altLang="zh-TW" sz="3600" smtClean="0"/>
              <a:t> </a:t>
            </a:r>
            <a:r>
              <a:rPr lang="zh-TW" altLang="en-US" sz="3600" smtClean="0"/>
              <a:t>埋葬許可證</a:t>
            </a:r>
            <a:br>
              <a:rPr lang="zh-TW" altLang="en-US" sz="3600" smtClean="0"/>
            </a:br>
            <a:r>
              <a:rPr lang="en-US" altLang="zh-TW" sz="2000" smtClean="0"/>
              <a:t>Permit to bury for those executed.  </a:t>
            </a:r>
            <a:r>
              <a:rPr lang="zh-TW" altLang="en-US" sz="1600" smtClean="0"/>
              <a:t>艾</a:t>
            </a:r>
            <a:r>
              <a:rPr lang="zh-TW" altLang="en-US" sz="1600" smtClean="0">
                <a:solidFill>
                  <a:schemeClr val="tx1"/>
                </a:solidFill>
              </a:rPr>
              <a:t>琳達攝影</a:t>
            </a:r>
            <a:r>
              <a:rPr lang="en-US" altLang="zh-TW" sz="1600" smtClean="0">
                <a:solidFill>
                  <a:schemeClr val="tx1"/>
                </a:solidFill>
              </a:rPr>
              <a:t>2008.06.23</a:t>
            </a:r>
            <a:br>
              <a:rPr lang="en-US" altLang="zh-TW" sz="1600" smtClean="0">
                <a:solidFill>
                  <a:schemeClr val="tx1"/>
                </a:solidFill>
              </a:rPr>
            </a:br>
            <a:endParaRPr lang="zh-TW" altLang="en-US" sz="1600" smtClean="0">
              <a:solidFill>
                <a:schemeClr val="tx1"/>
              </a:solidFill>
            </a:endParaRPr>
          </a:p>
        </p:txBody>
      </p:sp>
      <p:pic>
        <p:nvPicPr>
          <p:cNvPr id="23555" name="Picture 4" descr="TsungdehSt20081220- 037sharp"/>
          <p:cNvPicPr>
            <a:picLocks noChangeAspect="1" noChangeArrowheads="1"/>
          </p:cNvPicPr>
          <p:nvPr/>
        </p:nvPicPr>
        <p:blipFill>
          <a:blip r:embed="rId2">
            <a:lum bright="-18000" contrast="30000"/>
            <a:extLst>
              <a:ext uri="{28A0092B-C50C-407E-A947-70E740481C1C}">
                <a14:useLocalDpi xmlns:a14="http://schemas.microsoft.com/office/drawing/2010/main" val="0"/>
              </a:ext>
            </a:extLst>
          </a:blip>
          <a:srcRect/>
          <a:stretch>
            <a:fillRect/>
          </a:stretch>
        </p:blipFill>
        <p:spPr bwMode="auto">
          <a:xfrm>
            <a:off x="684213" y="1341438"/>
            <a:ext cx="3790950" cy="551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5" descr="TsungdehSt20081220- 021sharp"/>
          <p:cNvPicPr>
            <a:picLocks noChangeAspect="1" noChangeArrowheads="1"/>
          </p:cNvPicPr>
          <p:nvPr/>
        </p:nvPicPr>
        <p:blipFill>
          <a:blip r:embed="rId3">
            <a:lum bright="-24000" contrast="42000"/>
            <a:extLst>
              <a:ext uri="{28A0092B-C50C-407E-A947-70E740481C1C}">
                <a14:useLocalDpi xmlns:a14="http://schemas.microsoft.com/office/drawing/2010/main" val="0"/>
              </a:ext>
            </a:extLst>
          </a:blip>
          <a:srcRect/>
          <a:stretch>
            <a:fillRect/>
          </a:stretch>
        </p:blipFill>
        <p:spPr bwMode="auto">
          <a:xfrm>
            <a:off x="4500563" y="1341438"/>
            <a:ext cx="3836987" cy="551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59529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114" descr="Executed Colleages pic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264275" cy="480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4992" name="Rectangle 2112"/>
          <p:cNvSpPr>
            <a:spLocks noGrp="1" noChangeArrowheads="1"/>
          </p:cNvSpPr>
          <p:nvPr>
            <p:ph type="title"/>
          </p:nvPr>
        </p:nvSpPr>
        <p:spPr>
          <a:xfrm>
            <a:off x="6516688" y="188913"/>
            <a:ext cx="2303462" cy="2016125"/>
          </a:xfrm>
        </p:spPr>
        <p:txBody>
          <a:bodyPr/>
          <a:lstStyle/>
          <a:p>
            <a:pPr eaLnBrk="1" hangingPunct="1">
              <a:defRPr/>
            </a:pPr>
            <a:r>
              <a:rPr lang="en-US" altLang="zh-TW" sz="2400" smtClean="0"/>
              <a:t>List of sentences in </a:t>
            </a:r>
            <a:br>
              <a:rPr lang="en-US" altLang="zh-TW" sz="2400" smtClean="0"/>
            </a:br>
            <a:r>
              <a:rPr lang="en-US" altLang="zh-TW" sz="2400" smtClean="0"/>
              <a:t>Su Yi-lin case, 1951; 19</a:t>
            </a:r>
            <a:br>
              <a:rPr lang="en-US" altLang="zh-TW" sz="2400" smtClean="0"/>
            </a:br>
            <a:r>
              <a:rPr lang="en-US" altLang="zh-TW" sz="2400" smtClean="0"/>
              <a:t>executed</a:t>
            </a:r>
          </a:p>
        </p:txBody>
      </p:sp>
      <p:sp>
        <p:nvSpPr>
          <p:cNvPr id="764993" name="Rectangle 2113"/>
          <p:cNvSpPr>
            <a:spLocks noGrp="1" noChangeArrowheads="1"/>
          </p:cNvSpPr>
          <p:nvPr>
            <p:ph idx="1"/>
          </p:nvPr>
        </p:nvSpPr>
        <p:spPr>
          <a:xfrm>
            <a:off x="7596188" y="5876925"/>
            <a:ext cx="812800" cy="787400"/>
          </a:xfrm>
        </p:spPr>
        <p:txBody>
          <a:bodyPr/>
          <a:lstStyle/>
          <a:p>
            <a:pPr eaLnBrk="1" hangingPunct="1">
              <a:defRPr/>
            </a:pPr>
            <a:endParaRPr lang="zh-TW" altLang="en-US" smtClean="0"/>
          </a:p>
        </p:txBody>
      </p:sp>
      <p:pic>
        <p:nvPicPr>
          <p:cNvPr id="24581" name="Picture 2111" descr="Executed Colleages pic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27313" y="2493963"/>
            <a:ext cx="6516687" cy="436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277112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P102038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288" y="404813"/>
            <a:ext cx="8064500" cy="604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6691" name="Rectangle 3"/>
          <p:cNvSpPr>
            <a:spLocks noGrp="1" noChangeArrowheads="1"/>
          </p:cNvSpPr>
          <p:nvPr>
            <p:ph type="title"/>
          </p:nvPr>
        </p:nvSpPr>
        <p:spPr>
          <a:xfrm>
            <a:off x="611188" y="5229225"/>
            <a:ext cx="8229600" cy="1143000"/>
          </a:xfrm>
        </p:spPr>
        <p:txBody>
          <a:bodyPr/>
          <a:lstStyle/>
          <a:p>
            <a:pPr eaLnBrk="1" hangingPunct="1">
              <a:defRPr/>
            </a:pPr>
            <a:endParaRPr lang="zh-TW" altLang="en-US" b="1" smtClean="0"/>
          </a:p>
        </p:txBody>
      </p:sp>
    </p:spTree>
    <p:extLst>
      <p:ext uri="{BB962C8B-B14F-4D97-AF65-F5344CB8AC3E}">
        <p14:creationId xmlns:p14="http://schemas.microsoft.com/office/powerpoint/2010/main" val="2272308013"/>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4" name="Rectangle 2"/>
          <p:cNvSpPr>
            <a:spLocks noGrp="1" noChangeArrowheads="1"/>
          </p:cNvSpPr>
          <p:nvPr>
            <p:ph type="title"/>
          </p:nvPr>
        </p:nvSpPr>
        <p:spPr>
          <a:xfrm>
            <a:off x="539750" y="0"/>
            <a:ext cx="8229600" cy="1139825"/>
          </a:xfrm>
        </p:spPr>
        <p:txBody>
          <a:bodyPr/>
          <a:lstStyle/>
          <a:p>
            <a:pPr eaLnBrk="1" hangingPunct="1"/>
            <a:r>
              <a:rPr lang="zh-TW" altLang="en-US" smtClean="0">
                <a:ea typeface="DFKai-SB" pitchFamily="65" charset="-120"/>
              </a:rPr>
              <a:t>戒嚴時期政治受難者第三墓區</a:t>
            </a:r>
          </a:p>
        </p:txBody>
      </p:sp>
      <p:sp>
        <p:nvSpPr>
          <p:cNvPr id="627715" name="Rectangle 3"/>
          <p:cNvSpPr>
            <a:spLocks noGrp="1" noChangeArrowheads="1"/>
          </p:cNvSpPr>
          <p:nvPr>
            <p:ph type="body" idx="1"/>
          </p:nvPr>
        </p:nvSpPr>
        <p:spPr/>
        <p:txBody>
          <a:bodyPr/>
          <a:lstStyle/>
          <a:p>
            <a:pPr eaLnBrk="1" hangingPunct="1">
              <a:defRPr/>
            </a:pPr>
            <a:endParaRPr lang="zh-TW" altLang="en-US" smtClean="0"/>
          </a:p>
        </p:txBody>
      </p:sp>
      <p:pic>
        <p:nvPicPr>
          <p:cNvPr id="26628" name="Picture 4" descr="TsungdehSt20081220- 05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1125538"/>
            <a:ext cx="8128000" cy="573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5111615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810" name="Rectangle 2"/>
          <p:cNvSpPr>
            <a:spLocks noGrp="1" noChangeArrowheads="1"/>
          </p:cNvSpPr>
          <p:nvPr>
            <p:ph type="title"/>
          </p:nvPr>
        </p:nvSpPr>
        <p:spPr>
          <a:xfrm>
            <a:off x="0" y="0"/>
            <a:ext cx="8820150" cy="792163"/>
          </a:xfrm>
        </p:spPr>
        <p:txBody>
          <a:bodyPr>
            <a:normAutofit fontScale="90000"/>
          </a:bodyPr>
          <a:lstStyle/>
          <a:p>
            <a:pPr eaLnBrk="1" hangingPunct="1"/>
            <a:r>
              <a:rPr lang="zh-TW" altLang="en-US" sz="2000" smtClean="0">
                <a:latin typeface="Times New Roman" pitchFamily="18" charset="0"/>
              </a:rPr>
              <a:t>洪維健為死者燒紙錢，詢問亡靈是否可於其紀錄片中拍攝有關其槍決的內容</a:t>
            </a:r>
            <a:br>
              <a:rPr lang="zh-TW" altLang="en-US" sz="2000" smtClean="0">
                <a:latin typeface="Times New Roman" pitchFamily="18" charset="0"/>
              </a:rPr>
            </a:br>
            <a:r>
              <a:rPr lang="en-US" altLang="zh-TW" sz="1600" smtClean="0">
                <a:latin typeface="Times New Roman" pitchFamily="18" charset="0"/>
              </a:rPr>
              <a:t>Hong Wei-jian burns paper money for the dead to ask their approval for his film on their execution…</a:t>
            </a:r>
          </a:p>
        </p:txBody>
      </p:sp>
      <p:pic>
        <p:nvPicPr>
          <p:cNvPr id="27651" name="Picture 3" descr="TsungDeh20080419 01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35150" y="908050"/>
            <a:ext cx="7107238" cy="5330825"/>
          </a:xfrm>
        </p:spPr>
      </p:pic>
      <p:sp>
        <p:nvSpPr>
          <p:cNvPr id="27652" name="Text Box 4"/>
          <p:cNvSpPr txBox="1">
            <a:spLocks noChangeArrowheads="1"/>
          </p:cNvSpPr>
          <p:nvPr/>
        </p:nvSpPr>
        <p:spPr bwMode="auto">
          <a:xfrm>
            <a:off x="0" y="981075"/>
            <a:ext cx="1692275" cy="580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新細明體" pitchFamily="18" charset="-120"/>
              </a:defRPr>
            </a:lvl1pPr>
            <a:lvl2pPr marL="742950" indent="-285750" eaLnBrk="0" hangingPunct="0">
              <a:defRPr kumimoji="1">
                <a:solidFill>
                  <a:schemeClr val="tx1"/>
                </a:solidFill>
                <a:latin typeface="Arial" pitchFamily="34" charset="0"/>
                <a:ea typeface="新細明體" pitchFamily="18" charset="-120"/>
              </a:defRPr>
            </a:lvl2pPr>
            <a:lvl3pPr marL="1143000" indent="-228600" eaLnBrk="0" hangingPunct="0">
              <a:defRPr kumimoji="1">
                <a:solidFill>
                  <a:schemeClr val="tx1"/>
                </a:solidFill>
                <a:latin typeface="Arial" pitchFamily="34" charset="0"/>
                <a:ea typeface="新細明體" pitchFamily="18" charset="-120"/>
              </a:defRPr>
            </a:lvl3pPr>
            <a:lvl4pPr marL="1600200" indent="-228600" eaLnBrk="0" hangingPunct="0">
              <a:defRPr kumimoji="1">
                <a:solidFill>
                  <a:schemeClr val="tx1"/>
                </a:solidFill>
                <a:latin typeface="Arial" pitchFamily="34" charset="0"/>
                <a:ea typeface="新細明體" pitchFamily="18" charset="-120"/>
              </a:defRPr>
            </a:lvl4pPr>
            <a:lvl5pPr marL="2057400" indent="-228600" eaLnBrk="0" hangingPunct="0">
              <a:defRPr kumimoji="1">
                <a:solidFill>
                  <a:schemeClr val="tx1"/>
                </a:solidFill>
                <a:latin typeface="Arial" pitchFamily="34" charset="0"/>
                <a:ea typeface="新細明體" pitchFamily="18" charset="-120"/>
              </a:defRPr>
            </a:lvl5pPr>
            <a:lvl6pPr marL="2514600" indent="-228600" eaLnBrk="0" fontAlgn="base" hangingPunct="0">
              <a:spcBef>
                <a:spcPct val="0"/>
              </a:spcBef>
              <a:spcAft>
                <a:spcPct val="0"/>
              </a:spcAft>
              <a:defRPr kumimoji="1">
                <a:solidFill>
                  <a:schemeClr val="tx1"/>
                </a:solidFill>
                <a:latin typeface="Arial" pitchFamily="34" charset="0"/>
                <a:ea typeface="新細明體" pitchFamily="18" charset="-120"/>
              </a:defRPr>
            </a:lvl6pPr>
            <a:lvl7pPr marL="2971800" indent="-228600" eaLnBrk="0" fontAlgn="base" hangingPunct="0">
              <a:spcBef>
                <a:spcPct val="0"/>
              </a:spcBef>
              <a:spcAft>
                <a:spcPct val="0"/>
              </a:spcAft>
              <a:defRPr kumimoji="1">
                <a:solidFill>
                  <a:schemeClr val="tx1"/>
                </a:solidFill>
                <a:latin typeface="Arial" pitchFamily="34" charset="0"/>
                <a:ea typeface="新細明體" pitchFamily="18" charset="-120"/>
              </a:defRPr>
            </a:lvl7pPr>
            <a:lvl8pPr marL="3429000" indent="-228600" eaLnBrk="0" fontAlgn="base" hangingPunct="0">
              <a:spcBef>
                <a:spcPct val="0"/>
              </a:spcBef>
              <a:spcAft>
                <a:spcPct val="0"/>
              </a:spcAft>
              <a:defRPr kumimoji="1">
                <a:solidFill>
                  <a:schemeClr val="tx1"/>
                </a:solidFill>
                <a:latin typeface="Arial" pitchFamily="34" charset="0"/>
                <a:ea typeface="新細明體" pitchFamily="18" charset="-120"/>
              </a:defRPr>
            </a:lvl8pPr>
            <a:lvl9pPr marL="3886200" indent="-228600" eaLnBrk="0" fontAlgn="base" hangingPunct="0">
              <a:spcBef>
                <a:spcPct val="0"/>
              </a:spcBef>
              <a:spcAft>
                <a:spcPct val="0"/>
              </a:spcAft>
              <a:defRPr kumimoji="1">
                <a:solidFill>
                  <a:schemeClr val="tx1"/>
                </a:solidFill>
                <a:latin typeface="Arial" pitchFamily="34" charset="0"/>
                <a:ea typeface="新細明體" pitchFamily="18" charset="-120"/>
              </a:defRPr>
            </a:lvl9pPr>
          </a:lstStyle>
          <a:p>
            <a:pPr eaLnBrk="1" hangingPunct="1">
              <a:spcBef>
                <a:spcPct val="50000"/>
              </a:spcBef>
            </a:pPr>
            <a:r>
              <a:rPr lang="zh-TW" altLang="en-US" sz="1500">
                <a:latin typeface="Verdana" pitchFamily="34" charset="0"/>
              </a:rPr>
              <a:t>洪維健，紀錄片工作者，發現</a:t>
            </a:r>
            <a:r>
              <a:rPr lang="en-US" altLang="zh-TW" sz="1500">
                <a:latin typeface="Verdana" pitchFamily="34" charset="0"/>
              </a:rPr>
              <a:t>1950</a:t>
            </a:r>
            <a:r>
              <a:rPr lang="zh-TW" altLang="en-US" sz="1500">
                <a:latin typeface="Verdana" pitchFamily="34" charset="0"/>
              </a:rPr>
              <a:t>年蘇藝林案</a:t>
            </a:r>
            <a:r>
              <a:rPr lang="en-US" altLang="zh-TW" sz="1500">
                <a:latin typeface="Verdana" pitchFamily="34" charset="0"/>
              </a:rPr>
              <a:t>19</a:t>
            </a:r>
            <a:r>
              <a:rPr lang="zh-TW" altLang="en-US" sz="1500">
                <a:latin typeface="Verdana" pitchFamily="34" charset="0"/>
              </a:rPr>
              <a:t>位槍決者中其中</a:t>
            </a:r>
            <a:r>
              <a:rPr lang="en-US" altLang="zh-TW" sz="1500">
                <a:latin typeface="Verdana" pitchFamily="34" charset="0"/>
              </a:rPr>
              <a:t>6</a:t>
            </a:r>
            <a:r>
              <a:rPr lang="zh-TW" altLang="en-US" sz="1500">
                <a:latin typeface="Verdana" pitchFamily="34" charset="0"/>
              </a:rPr>
              <a:t>位。他的媽媽因此案被判</a:t>
            </a:r>
            <a:r>
              <a:rPr lang="en-US" altLang="zh-TW" sz="1500">
                <a:latin typeface="Verdana" pitchFamily="34" charset="0"/>
              </a:rPr>
              <a:t>10</a:t>
            </a:r>
            <a:r>
              <a:rPr lang="zh-TW" altLang="en-US" sz="1500">
                <a:latin typeface="Verdana" pitchFamily="34" charset="0"/>
              </a:rPr>
              <a:t>年，爸爸</a:t>
            </a:r>
            <a:r>
              <a:rPr lang="en-US" altLang="zh-TW" sz="1500">
                <a:latin typeface="Verdana" pitchFamily="34" charset="0"/>
              </a:rPr>
              <a:t>13</a:t>
            </a:r>
            <a:r>
              <a:rPr lang="zh-TW" altLang="en-US" sz="1500">
                <a:latin typeface="Verdana" pitchFamily="34" charset="0"/>
              </a:rPr>
              <a:t>年，他在五至十歲時跟他媽媽一起在獄中生活。</a:t>
            </a:r>
          </a:p>
          <a:p>
            <a:pPr eaLnBrk="1" hangingPunct="1">
              <a:spcBef>
                <a:spcPct val="50000"/>
              </a:spcBef>
            </a:pPr>
            <a:r>
              <a:rPr lang="en-US" altLang="zh-TW" sz="1500">
                <a:latin typeface="Verdana" pitchFamily="34" charset="0"/>
              </a:rPr>
              <a:t>Hong Wei-jian, a film maker, found six of the 19 executed in the Su Yi-lin case, 1950.</a:t>
            </a:r>
          </a:p>
          <a:p>
            <a:pPr eaLnBrk="1" hangingPunct="1">
              <a:spcBef>
                <a:spcPct val="50000"/>
              </a:spcBef>
            </a:pPr>
            <a:r>
              <a:rPr lang="en-US" altLang="zh-TW" sz="1500">
                <a:latin typeface="Verdana" pitchFamily="34" charset="0"/>
              </a:rPr>
              <a:t>His mother was jailed 10 years in the case, his father 13; and he lived in jail with his mother from age 5 to 10.</a:t>
            </a:r>
          </a:p>
        </p:txBody>
      </p:sp>
    </p:spTree>
    <p:extLst>
      <p:ext uri="{BB962C8B-B14F-4D97-AF65-F5344CB8AC3E}">
        <p14:creationId xmlns:p14="http://schemas.microsoft.com/office/powerpoint/2010/main" val="30935712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History: Critical and Sympathetic</a:t>
            </a:r>
            <a:endParaRPr lang="en-US" dirty="0"/>
          </a:p>
        </p:txBody>
      </p:sp>
      <p:sp>
        <p:nvSpPr>
          <p:cNvPr id="3" name="Content Placeholder 2"/>
          <p:cNvSpPr>
            <a:spLocks noGrp="1"/>
          </p:cNvSpPr>
          <p:nvPr>
            <p:ph idx="1"/>
          </p:nvPr>
        </p:nvSpPr>
        <p:spPr>
          <a:xfrm>
            <a:off x="457200" y="1600200"/>
            <a:ext cx="8229600" cy="4876800"/>
          </a:xfrm>
        </p:spPr>
        <p:txBody>
          <a:bodyPr>
            <a:normAutofit/>
          </a:bodyPr>
          <a:lstStyle/>
          <a:p>
            <a:r>
              <a:rPr lang="en-US" dirty="0"/>
              <a:t>This is a history critical of the Taiwan independence movement (TIM), </a:t>
            </a:r>
            <a:r>
              <a:rPr lang="en-US" dirty="0" smtClean="0"/>
              <a:t>1920’s-present.</a:t>
            </a:r>
          </a:p>
          <a:p>
            <a:r>
              <a:rPr lang="en-US" dirty="0" smtClean="0"/>
              <a:t>It is critical </a:t>
            </a:r>
            <a:r>
              <a:rPr lang="en-US" dirty="0"/>
              <a:t>from a leftist analytical perspective</a:t>
            </a:r>
            <a:r>
              <a:rPr lang="en-US" dirty="0" smtClean="0"/>
              <a:t>, that the participants did not dare confront the nature of </a:t>
            </a:r>
            <a:r>
              <a:rPr lang="en-US" dirty="0"/>
              <a:t>United </a:t>
            </a:r>
            <a:r>
              <a:rPr lang="en-US" dirty="0" smtClean="0"/>
              <a:t>States imperialist control that supported the oppressive Chiang regime. </a:t>
            </a:r>
            <a:endParaRPr lang="en-US" dirty="0"/>
          </a:p>
          <a:p>
            <a:r>
              <a:rPr lang="en-US" dirty="0"/>
              <a:t>It is sympathetic in that it describes people I know and respect, and provides cameos of some unusual biographies to illustrate the sources of motivation.</a:t>
            </a:r>
          </a:p>
        </p:txBody>
      </p:sp>
    </p:spTree>
    <p:extLst>
      <p:ext uri="{BB962C8B-B14F-4D97-AF65-F5344CB8AC3E}">
        <p14:creationId xmlns:p14="http://schemas.microsoft.com/office/powerpoint/2010/main" val="207202735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6740" name="Rectangle 4"/>
          <p:cNvSpPr>
            <a:spLocks noGrp="1" noChangeArrowheads="1"/>
          </p:cNvSpPr>
          <p:nvPr>
            <p:ph type="title"/>
          </p:nvPr>
        </p:nvSpPr>
        <p:spPr>
          <a:xfrm>
            <a:off x="457200" y="277813"/>
            <a:ext cx="8229600" cy="919162"/>
          </a:xfrm>
        </p:spPr>
        <p:txBody>
          <a:bodyPr/>
          <a:lstStyle/>
          <a:p>
            <a:pPr eaLnBrk="1" hangingPunct="1">
              <a:defRPr/>
            </a:pPr>
            <a:r>
              <a:rPr lang="en-US" altLang="zh-TW" sz="3200" smtClean="0"/>
              <a:t>Hsu Yi and Su Yi-lin, executed 1951</a:t>
            </a:r>
          </a:p>
        </p:txBody>
      </p:sp>
      <p:pic>
        <p:nvPicPr>
          <p:cNvPr id="28675" name="Picture 7" descr="TsungDeh20080417 035 XuYi Edit"/>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50825" y="1412875"/>
            <a:ext cx="3944938" cy="5257800"/>
          </a:xfrm>
        </p:spPr>
      </p:pic>
      <p:pic>
        <p:nvPicPr>
          <p:cNvPr id="28676" name="Picture 8" descr="TsungDeh20080417 036 Su Yilin"/>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859338" y="1341438"/>
            <a:ext cx="3944937" cy="5257800"/>
          </a:xfrm>
        </p:spPr>
      </p:pic>
    </p:spTree>
    <p:extLst>
      <p:ext uri="{BB962C8B-B14F-4D97-AF65-F5344CB8AC3E}">
        <p14:creationId xmlns:p14="http://schemas.microsoft.com/office/powerpoint/2010/main" val="242496544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38" name="Rectangle 2"/>
          <p:cNvSpPr>
            <a:spLocks noGrp="1" noChangeArrowheads="1"/>
          </p:cNvSpPr>
          <p:nvPr>
            <p:ph type="title"/>
          </p:nvPr>
        </p:nvSpPr>
        <p:spPr>
          <a:xfrm>
            <a:off x="457200" y="-234950"/>
            <a:ext cx="8229600" cy="1143000"/>
          </a:xfrm>
        </p:spPr>
        <p:txBody>
          <a:bodyPr/>
          <a:lstStyle/>
          <a:p>
            <a:pPr eaLnBrk="1" hangingPunct="1"/>
            <a:r>
              <a:rPr lang="zh-TW" altLang="en-US" smtClean="0">
                <a:ea typeface="DFKai-SB" pitchFamily="65" charset="-120"/>
              </a:rPr>
              <a:t>戒嚴時期政治受難者的紀念公園</a:t>
            </a:r>
          </a:p>
        </p:txBody>
      </p:sp>
      <p:pic>
        <p:nvPicPr>
          <p:cNvPr id="29699" name="Picture 3" descr="Tsungdeh2007_11_14_003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92150"/>
            <a:ext cx="9144000" cy="619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816461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2" name="Rectangle 2"/>
          <p:cNvSpPr>
            <a:spLocks noGrp="1" noChangeArrowheads="1"/>
          </p:cNvSpPr>
          <p:nvPr>
            <p:ph type="title"/>
          </p:nvPr>
        </p:nvSpPr>
        <p:spPr>
          <a:xfrm>
            <a:off x="457200" y="0"/>
            <a:ext cx="8229600" cy="765175"/>
          </a:xfrm>
        </p:spPr>
        <p:txBody>
          <a:bodyPr/>
          <a:lstStyle/>
          <a:p>
            <a:pPr eaLnBrk="1" hangingPunct="1"/>
            <a:r>
              <a:rPr lang="zh-TW" altLang="en-US" sz="3600" smtClean="0">
                <a:ea typeface="DFKai-SB" pitchFamily="65" charset="-120"/>
              </a:rPr>
              <a:t>原先被遺忘的墓園</a:t>
            </a:r>
            <a:r>
              <a:rPr lang="en-US" altLang="zh-TW" sz="3600" smtClean="0">
                <a:latin typeface="DFKai-SB" pitchFamily="65" charset="-120"/>
                <a:ea typeface="DFKai-SB" pitchFamily="65" charset="-120"/>
              </a:rPr>
              <a:t>—</a:t>
            </a:r>
            <a:r>
              <a:rPr lang="zh-TW" altLang="en-US" sz="3600" smtClean="0">
                <a:ea typeface="DFKai-SB" pitchFamily="65" charset="-120"/>
              </a:rPr>
              <a:t>第一墓區</a:t>
            </a:r>
          </a:p>
        </p:txBody>
      </p:sp>
      <p:pic>
        <p:nvPicPr>
          <p:cNvPr id="30723" name="Picture 3" descr="Tsungdeh2007_11_14_003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92150"/>
            <a:ext cx="9144000" cy="619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883838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786" name="Rectangle 2"/>
          <p:cNvSpPr>
            <a:spLocks noGrp="1" noChangeArrowheads="1"/>
          </p:cNvSpPr>
          <p:nvPr>
            <p:ph type="title"/>
          </p:nvPr>
        </p:nvSpPr>
        <p:spPr/>
        <p:txBody>
          <a:bodyPr/>
          <a:lstStyle/>
          <a:p>
            <a:pPr eaLnBrk="1" hangingPunct="1">
              <a:defRPr/>
            </a:pPr>
            <a:endParaRPr lang="zh-TW" altLang="en-US" smtClean="0"/>
          </a:p>
        </p:txBody>
      </p:sp>
      <p:pic>
        <p:nvPicPr>
          <p:cNvPr id="31747" name="Picture 3" descr="TsungDehSt20080326 028"/>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50825" y="260350"/>
            <a:ext cx="8351838" cy="6264275"/>
          </a:xfrm>
        </p:spPr>
      </p:pic>
    </p:spTree>
    <p:extLst>
      <p:ext uri="{BB962C8B-B14F-4D97-AF65-F5344CB8AC3E}">
        <p14:creationId xmlns:p14="http://schemas.microsoft.com/office/powerpoint/2010/main" val="266848781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858" name="Rectangle 2"/>
          <p:cNvSpPr>
            <a:spLocks noGrp="1" noChangeArrowheads="1"/>
          </p:cNvSpPr>
          <p:nvPr>
            <p:ph type="title"/>
          </p:nvPr>
        </p:nvSpPr>
        <p:spPr>
          <a:xfrm>
            <a:off x="179388" y="188913"/>
            <a:ext cx="3324225" cy="993775"/>
          </a:xfrm>
        </p:spPr>
        <p:txBody>
          <a:bodyPr/>
          <a:lstStyle/>
          <a:p>
            <a:pPr eaLnBrk="1" hangingPunct="1"/>
            <a:r>
              <a:rPr lang="zh-TW" altLang="en-US" b="1" smtClean="0">
                <a:solidFill>
                  <a:srgbClr val="FF9933"/>
                </a:solidFill>
              </a:rPr>
              <a:t>黃榮燦</a:t>
            </a:r>
          </a:p>
        </p:txBody>
      </p:sp>
      <p:sp>
        <p:nvSpPr>
          <p:cNvPr id="633859" name="Rectangle 3"/>
          <p:cNvSpPr>
            <a:spLocks noGrp="1" noChangeArrowheads="1"/>
          </p:cNvSpPr>
          <p:nvPr>
            <p:ph type="body" idx="1"/>
          </p:nvPr>
        </p:nvSpPr>
        <p:spPr>
          <a:xfrm>
            <a:off x="0" y="1196975"/>
            <a:ext cx="3492500" cy="5256213"/>
          </a:xfrm>
        </p:spPr>
        <p:txBody>
          <a:bodyPr>
            <a:normAutofit lnSpcReduction="10000"/>
          </a:bodyPr>
          <a:lstStyle/>
          <a:p>
            <a:pPr eaLnBrk="1" hangingPunct="1">
              <a:buClr>
                <a:schemeClr val="tx1"/>
              </a:buClr>
            </a:pPr>
            <a:r>
              <a:rPr lang="zh-TW" altLang="en-US" sz="2800" smtClean="0">
                <a:latin typeface="DFKai-SB" pitchFamily="65" charset="-120"/>
                <a:ea typeface="DFKai-SB" pitchFamily="65" charset="-120"/>
              </a:rPr>
              <a:t>當時在二二八事件之後的木刻家</a:t>
            </a:r>
          </a:p>
          <a:p>
            <a:pPr eaLnBrk="1" hangingPunct="1">
              <a:buClr>
                <a:schemeClr val="tx1"/>
              </a:buClr>
              <a:buFont typeface="Wingdings" pitchFamily="2" charset="2"/>
              <a:buNone/>
            </a:pPr>
            <a:r>
              <a:rPr lang="zh-TW" altLang="en-US" sz="2800" smtClean="0">
                <a:latin typeface="DFKai-SB" pitchFamily="65" charset="-120"/>
                <a:ea typeface="DFKai-SB" pitchFamily="65" charset="-120"/>
              </a:rPr>
              <a:t>「力軍」</a:t>
            </a:r>
            <a:r>
              <a:rPr lang="en-US" altLang="zh-TW" sz="2800" smtClean="0">
                <a:latin typeface="DFKai-SB" pitchFamily="65" charset="-120"/>
                <a:ea typeface="DFKai-SB" pitchFamily="65" charset="-120"/>
              </a:rPr>
              <a:t>(</a:t>
            </a:r>
            <a:r>
              <a:rPr lang="zh-TW" altLang="en-US" sz="2800" smtClean="0">
                <a:solidFill>
                  <a:srgbClr val="FF9933"/>
                </a:solidFill>
                <a:latin typeface="DFKai-SB" pitchFamily="65" charset="-120"/>
                <a:ea typeface="DFKai-SB" pitchFamily="65" charset="-120"/>
              </a:rPr>
              <a:t>黃榮燦</a:t>
            </a:r>
            <a:r>
              <a:rPr lang="en-US" altLang="zh-TW" sz="2800" smtClean="0">
                <a:latin typeface="DFKai-SB" pitchFamily="65" charset="-120"/>
                <a:ea typeface="DFKai-SB" pitchFamily="65" charset="-120"/>
              </a:rPr>
              <a:t>)</a:t>
            </a:r>
            <a:r>
              <a:rPr lang="zh-TW" altLang="en-US" sz="2800" smtClean="0">
                <a:latin typeface="DFKai-SB" pitchFamily="65" charset="-120"/>
                <a:ea typeface="DFKai-SB" pitchFamily="65" charset="-120"/>
              </a:rPr>
              <a:t>，於</a:t>
            </a:r>
            <a:r>
              <a:rPr lang="en-US" altLang="zh-TW" sz="2800" smtClean="0">
                <a:latin typeface="DFKai-SB" pitchFamily="65" charset="-120"/>
                <a:ea typeface="DFKai-SB" pitchFamily="65" charset="-120"/>
              </a:rPr>
              <a:t>1947</a:t>
            </a:r>
            <a:r>
              <a:rPr lang="zh-TW" altLang="en-US" sz="2800" smtClean="0">
                <a:latin typeface="DFKai-SB" pitchFamily="65" charset="-120"/>
                <a:ea typeface="DFKai-SB" pitchFamily="65" charset="-120"/>
              </a:rPr>
              <a:t>年</a:t>
            </a:r>
            <a:r>
              <a:rPr lang="en-US" altLang="zh-TW" sz="2800" smtClean="0">
                <a:latin typeface="DFKai-SB" pitchFamily="65" charset="-120"/>
                <a:ea typeface="DFKai-SB" pitchFamily="65" charset="-120"/>
              </a:rPr>
              <a:t>4</a:t>
            </a:r>
            <a:r>
              <a:rPr lang="zh-TW" altLang="en-US" sz="2800" smtClean="0">
                <a:latin typeface="DFKai-SB" pitchFamily="65" charset="-120"/>
                <a:ea typeface="DFKai-SB" pitchFamily="65" charset="-120"/>
              </a:rPr>
              <a:t>月</a:t>
            </a:r>
            <a:r>
              <a:rPr lang="en-US" altLang="zh-TW" sz="2800" smtClean="0">
                <a:latin typeface="DFKai-SB" pitchFamily="65" charset="-120"/>
                <a:ea typeface="DFKai-SB" pitchFamily="65" charset="-120"/>
              </a:rPr>
              <a:t>28</a:t>
            </a:r>
            <a:r>
              <a:rPr lang="zh-TW" altLang="en-US" sz="2800" smtClean="0">
                <a:latin typeface="DFKai-SB" pitchFamily="65" charset="-120"/>
                <a:ea typeface="DFKai-SB" pitchFamily="65" charset="-120"/>
              </a:rPr>
              <a:t>日在上海</a:t>
            </a:r>
            <a:r>
              <a:rPr lang="en-US" altLang="zh-TW" sz="2800" smtClean="0">
                <a:latin typeface="DFKai-SB" pitchFamily="65" charset="-120"/>
                <a:ea typeface="DFKai-SB" pitchFamily="65" charset="-120"/>
              </a:rPr>
              <a:t>《</a:t>
            </a:r>
            <a:r>
              <a:rPr lang="zh-TW" altLang="en-US" sz="2800" smtClean="0">
                <a:latin typeface="DFKai-SB" pitchFamily="65" charset="-120"/>
                <a:ea typeface="DFKai-SB" pitchFamily="65" charset="-120"/>
              </a:rPr>
              <a:t>文匯報</a:t>
            </a:r>
            <a:r>
              <a:rPr lang="en-US" altLang="zh-TW" sz="2800" smtClean="0">
                <a:latin typeface="DFKai-SB" pitchFamily="65" charset="-120"/>
                <a:ea typeface="DFKai-SB" pitchFamily="65" charset="-120"/>
              </a:rPr>
              <a:t>》</a:t>
            </a:r>
            <a:r>
              <a:rPr lang="zh-TW" altLang="en-US" sz="2800" smtClean="0">
                <a:latin typeface="DFKai-SB" pitchFamily="65" charset="-120"/>
                <a:ea typeface="DFKai-SB" pitchFamily="65" charset="-120"/>
              </a:rPr>
              <a:t>發表這個著名的版畫，反映了這場歷史悲劇。</a:t>
            </a:r>
            <a:r>
              <a:rPr lang="zh-TW" altLang="en-US" sz="2800" smtClean="0">
                <a:solidFill>
                  <a:srgbClr val="FF9933"/>
                </a:solidFill>
                <a:latin typeface="DFKai-SB" pitchFamily="65" charset="-120"/>
                <a:ea typeface="DFKai-SB" pitchFamily="65" charset="-120"/>
              </a:rPr>
              <a:t>黃榮燦</a:t>
            </a:r>
            <a:r>
              <a:rPr lang="zh-TW" altLang="en-US" sz="2800" smtClean="0">
                <a:latin typeface="DFKai-SB" pitchFamily="65" charset="-120"/>
                <a:ea typeface="DFKai-SB" pitchFamily="65" charset="-120"/>
              </a:rPr>
              <a:t>，重慶人，</a:t>
            </a:r>
            <a:r>
              <a:rPr lang="en-US" altLang="zh-TW" sz="2800" smtClean="0">
                <a:latin typeface="DFKai-SB" pitchFamily="65" charset="-120"/>
                <a:ea typeface="DFKai-SB" pitchFamily="65" charset="-120"/>
              </a:rPr>
              <a:t>1952</a:t>
            </a:r>
            <a:r>
              <a:rPr lang="zh-TW" altLang="en-US" sz="2800" smtClean="0">
                <a:latin typeface="DFKai-SB" pitchFamily="65" charset="-120"/>
                <a:ea typeface="DFKai-SB" pitchFamily="65" charset="-120"/>
              </a:rPr>
              <a:t>年</a:t>
            </a:r>
            <a:br>
              <a:rPr lang="zh-TW" altLang="en-US" sz="2800" smtClean="0">
                <a:latin typeface="DFKai-SB" pitchFamily="65" charset="-120"/>
                <a:ea typeface="DFKai-SB" pitchFamily="65" charset="-120"/>
              </a:rPr>
            </a:br>
            <a:r>
              <a:rPr lang="en-US" altLang="zh-TW" sz="2800" smtClean="0">
                <a:latin typeface="DFKai-SB" pitchFamily="65" charset="-120"/>
                <a:ea typeface="DFKai-SB" pitchFamily="65" charset="-120"/>
              </a:rPr>
              <a:t>11</a:t>
            </a:r>
            <a:r>
              <a:rPr lang="zh-TW" altLang="en-US" sz="2800" smtClean="0">
                <a:latin typeface="DFKai-SB" pitchFamily="65" charset="-120"/>
                <a:ea typeface="DFKai-SB" pitchFamily="65" charset="-120"/>
              </a:rPr>
              <a:t>月</a:t>
            </a:r>
            <a:r>
              <a:rPr lang="en-US" altLang="zh-TW" sz="2800" smtClean="0">
                <a:latin typeface="DFKai-SB" pitchFamily="65" charset="-120"/>
                <a:ea typeface="DFKai-SB" pitchFamily="65" charset="-120"/>
              </a:rPr>
              <a:t>14</a:t>
            </a:r>
            <a:r>
              <a:rPr lang="zh-TW" altLang="en-US" sz="2800" smtClean="0">
                <a:latin typeface="DFKai-SB" pitchFamily="65" charset="-120"/>
                <a:ea typeface="DFKai-SB" pitchFamily="65" charset="-120"/>
              </a:rPr>
              <a:t>日死於白色恐怖。</a:t>
            </a:r>
          </a:p>
        </p:txBody>
      </p:sp>
      <p:pic>
        <p:nvPicPr>
          <p:cNvPr id="33796" name="Picture 4" descr="Lynn Miles Osaka 010 1947 2-28 cartoon 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1412875"/>
            <a:ext cx="5867400" cy="4522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9021305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834" name="Rectangle 2"/>
          <p:cNvSpPr>
            <a:spLocks noGrp="1" noChangeArrowheads="1"/>
          </p:cNvSpPr>
          <p:nvPr>
            <p:ph type="title"/>
          </p:nvPr>
        </p:nvSpPr>
        <p:spPr>
          <a:xfrm>
            <a:off x="457200" y="-234950"/>
            <a:ext cx="8229600" cy="1143000"/>
          </a:xfrm>
        </p:spPr>
        <p:txBody>
          <a:bodyPr/>
          <a:lstStyle/>
          <a:p>
            <a:pPr eaLnBrk="1" hangingPunct="1"/>
            <a:r>
              <a:rPr lang="zh-TW" altLang="en-US" b="1" smtClean="0">
                <a:solidFill>
                  <a:srgbClr val="FF0000"/>
                </a:solidFill>
                <a:ea typeface="DFKai-SB" pitchFamily="65" charset="-120"/>
              </a:rPr>
              <a:t>黃榮燦</a:t>
            </a:r>
            <a:r>
              <a:rPr lang="zh-TW" altLang="en-US" smtClean="0">
                <a:ea typeface="DFKai-SB" pitchFamily="65" charset="-120"/>
              </a:rPr>
              <a:t>先生之墓</a:t>
            </a:r>
          </a:p>
        </p:txBody>
      </p:sp>
      <p:pic>
        <p:nvPicPr>
          <p:cNvPr id="32771" name="Picture 3" descr="Tsungdeh2007_11_14_0037"/>
          <p:cNvPicPr>
            <a:picLocks noChangeAspect="1" noChangeArrowheads="1"/>
          </p:cNvPicPr>
          <p:nvPr/>
        </p:nvPicPr>
        <p:blipFill>
          <a:blip r:embed="rId2">
            <a:lum bright="-24000" contrast="42000"/>
            <a:extLst>
              <a:ext uri="{28A0092B-C50C-407E-A947-70E740481C1C}">
                <a14:useLocalDpi xmlns:a14="http://schemas.microsoft.com/office/drawing/2010/main" val="0"/>
              </a:ext>
            </a:extLst>
          </a:blip>
          <a:srcRect/>
          <a:stretch>
            <a:fillRect/>
          </a:stretch>
        </p:blipFill>
        <p:spPr bwMode="auto">
          <a:xfrm>
            <a:off x="0" y="692150"/>
            <a:ext cx="9144000" cy="6192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242591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White Terror Period - </a:t>
            </a:r>
            <a:r>
              <a:rPr lang="en-US" dirty="0" smtClean="0"/>
              <a:t>2</a:t>
            </a:r>
            <a:endParaRPr lang="en-US" dirty="0"/>
          </a:p>
        </p:txBody>
      </p:sp>
      <p:sp>
        <p:nvSpPr>
          <p:cNvPr id="3" name="Content Placeholder 2"/>
          <p:cNvSpPr>
            <a:spLocks noGrp="1"/>
          </p:cNvSpPr>
          <p:nvPr>
            <p:ph idx="1"/>
          </p:nvPr>
        </p:nvSpPr>
        <p:spPr>
          <a:xfrm>
            <a:off x="457200" y="1600200"/>
            <a:ext cx="8229600" cy="5029200"/>
          </a:xfrm>
        </p:spPr>
        <p:txBody>
          <a:bodyPr/>
          <a:lstStyle/>
          <a:p>
            <a:r>
              <a:rPr lang="en-US" dirty="0"/>
              <a:t>In the </a:t>
            </a:r>
            <a:r>
              <a:rPr lang="en-US" dirty="0" smtClean="0"/>
              <a:t>1960’s </a:t>
            </a:r>
            <a:r>
              <a:rPr lang="en-US" dirty="0"/>
              <a:t>Taiwanese doctors and others training in Japan were enthused by the message of TIM, and </a:t>
            </a:r>
            <a:r>
              <a:rPr lang="en-US" dirty="0" smtClean="0"/>
              <a:t>many were </a:t>
            </a:r>
            <a:r>
              <a:rPr lang="en-US" dirty="0"/>
              <a:t>jailed soon after return to </a:t>
            </a:r>
            <a:r>
              <a:rPr lang="en-US" dirty="0" smtClean="0"/>
              <a:t>Taiwan.</a:t>
            </a:r>
          </a:p>
          <a:p>
            <a:r>
              <a:rPr lang="en-US" dirty="0" smtClean="0"/>
              <a:t>E.g</a:t>
            </a:r>
            <a:r>
              <a:rPr lang="en-US" dirty="0"/>
              <a:t>. Dr. Chen </a:t>
            </a:r>
            <a:r>
              <a:rPr lang="en-US" dirty="0" smtClean="0"/>
              <a:t>Chung-tong </a:t>
            </a:r>
            <a:r>
              <a:rPr lang="zh-TW" altLang="en-US" dirty="0" smtClean="0"/>
              <a:t>陳</a:t>
            </a:r>
            <a:r>
              <a:rPr lang="zh-TW" altLang="en-US" dirty="0"/>
              <a:t>中統</a:t>
            </a:r>
            <a:r>
              <a:rPr lang="en-US" dirty="0"/>
              <a:t>, ironically named by his father “China Unite” in the Japanese </a:t>
            </a:r>
            <a:r>
              <a:rPr lang="en-US" dirty="0" smtClean="0"/>
              <a:t>period, was sentenced </a:t>
            </a:r>
            <a:r>
              <a:rPr lang="en-US" dirty="0"/>
              <a:t>to </a:t>
            </a:r>
            <a:r>
              <a:rPr lang="en-US" dirty="0" smtClean="0"/>
              <a:t>10 </a:t>
            </a:r>
            <a:r>
              <a:rPr lang="en-US" dirty="0"/>
              <a:t>years in </a:t>
            </a:r>
            <a:r>
              <a:rPr lang="en-US" dirty="0" smtClean="0"/>
              <a:t>1967; in 1970 he played </a:t>
            </a:r>
            <a:r>
              <a:rPr lang="en-US" dirty="0"/>
              <a:t>a crucial role in compiling a list of political prisoners</a:t>
            </a:r>
            <a:r>
              <a:rPr lang="en-US" dirty="0" smtClean="0"/>
              <a:t>.</a:t>
            </a:r>
          </a:p>
          <a:p>
            <a:r>
              <a:rPr lang="en-US" dirty="0" smtClean="0"/>
              <a:t>From the Japanese period, doctors are often community and political leaders in Taiwan.</a:t>
            </a:r>
            <a:endParaRPr lang="en-US" dirty="0"/>
          </a:p>
        </p:txBody>
      </p:sp>
    </p:spTree>
    <p:extLst>
      <p:ext uri="{BB962C8B-B14F-4D97-AF65-F5344CB8AC3E}">
        <p14:creationId xmlns:p14="http://schemas.microsoft.com/office/powerpoint/2010/main" val="229868388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Taiwanese Migration Patterns - 1</a:t>
            </a:r>
          </a:p>
        </p:txBody>
      </p:sp>
      <p:sp>
        <p:nvSpPr>
          <p:cNvPr id="3" name="Content Placeholder 2"/>
          <p:cNvSpPr>
            <a:spLocks noGrp="1"/>
          </p:cNvSpPr>
          <p:nvPr>
            <p:ph idx="1"/>
          </p:nvPr>
        </p:nvSpPr>
        <p:spPr>
          <a:xfrm>
            <a:off x="457200" y="1295400"/>
            <a:ext cx="8229600" cy="5013960"/>
          </a:xfrm>
        </p:spPr>
        <p:txBody>
          <a:bodyPr>
            <a:normAutofit lnSpcReduction="10000"/>
          </a:bodyPr>
          <a:lstStyle/>
          <a:p>
            <a:r>
              <a:rPr lang="en-US" dirty="0" smtClean="0"/>
              <a:t>Taiwanese in Japan tended to carry on the elitist pattern of the colonial period, when rich Taiwanese took Japanese names to underscore loyalty and assimilation, and sent their children to study medicine and professions in Japan.</a:t>
            </a:r>
          </a:p>
          <a:p>
            <a:r>
              <a:rPr lang="en-US" dirty="0" smtClean="0"/>
              <a:t>Taiwanese in Japan were also constrained from open political participation by rigid Japanese laws limiting citizenship rights, and governmental cooperation with the KMT – </a:t>
            </a:r>
            <a:br>
              <a:rPr lang="en-US" dirty="0" smtClean="0"/>
            </a:br>
            <a:r>
              <a:rPr lang="en-US" dirty="0" smtClean="0"/>
              <a:t>at least 5 Taiwanese activists were kidnapped from Japan by the KMT.</a:t>
            </a:r>
            <a:endParaRPr lang="en-US" dirty="0"/>
          </a:p>
        </p:txBody>
      </p:sp>
    </p:spTree>
    <p:extLst>
      <p:ext uri="{BB962C8B-B14F-4D97-AF65-F5344CB8AC3E}">
        <p14:creationId xmlns:p14="http://schemas.microsoft.com/office/powerpoint/2010/main" val="220866245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Taiwanese Migration Patterns - 2</a:t>
            </a:r>
            <a:endParaRPr lang="en-US" dirty="0"/>
          </a:p>
        </p:txBody>
      </p:sp>
      <p:sp>
        <p:nvSpPr>
          <p:cNvPr id="3" name="Content Placeholder 2"/>
          <p:cNvSpPr>
            <a:spLocks noGrp="1"/>
          </p:cNvSpPr>
          <p:nvPr>
            <p:ph idx="1"/>
          </p:nvPr>
        </p:nvSpPr>
        <p:spPr>
          <a:xfrm>
            <a:off x="152400" y="1600200"/>
            <a:ext cx="8534400" cy="4953000"/>
          </a:xfrm>
        </p:spPr>
        <p:txBody>
          <a:bodyPr>
            <a:normAutofit/>
          </a:bodyPr>
          <a:lstStyle/>
          <a:p>
            <a:r>
              <a:rPr lang="en-US" dirty="0" smtClean="0"/>
              <a:t>In the mid-1960’s, Taiwanese educated in science were given scholarships to the United States in large numbers due to the U.S. “brain drain” – rapid science development for military and space exploration. In </a:t>
            </a:r>
            <a:r>
              <a:rPr lang="en-US" dirty="0"/>
              <a:t>1960-69 18,200 out of 20,800 students going abroad, i.e. 83%, were going to study in the U.S</a:t>
            </a:r>
            <a:r>
              <a:rPr lang="en-US" dirty="0" smtClean="0"/>
              <a:t>.</a:t>
            </a:r>
          </a:p>
          <a:p>
            <a:r>
              <a:rPr lang="en-US" dirty="0" smtClean="0"/>
              <a:t>This led to a shift in TIM leadership from Japan to the U.S. Most students obtained jobs in the military-industrial complex, leading to a </a:t>
            </a:r>
            <a:r>
              <a:rPr lang="en-US" dirty="0" err="1" smtClean="0"/>
              <a:t>conser</a:t>
            </a:r>
            <a:r>
              <a:rPr lang="en-US" dirty="0" smtClean="0"/>
              <a:t>- </a:t>
            </a:r>
            <a:r>
              <a:rPr lang="en-US" dirty="0" err="1" smtClean="0"/>
              <a:t>vative</a:t>
            </a:r>
            <a:r>
              <a:rPr lang="en-US" dirty="0" smtClean="0"/>
              <a:t> upper middle class pro-U.S. outlook.</a:t>
            </a:r>
            <a:endParaRPr lang="en-US" dirty="0"/>
          </a:p>
        </p:txBody>
      </p:sp>
    </p:spTree>
    <p:extLst>
      <p:ext uri="{BB962C8B-B14F-4D97-AF65-F5344CB8AC3E}">
        <p14:creationId xmlns:p14="http://schemas.microsoft.com/office/powerpoint/2010/main" val="319154171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Taiwanese Migration Patterns - </a:t>
            </a:r>
            <a:r>
              <a:rPr lang="en-US" dirty="0" smtClean="0"/>
              <a:t>3</a:t>
            </a:r>
            <a:endParaRPr lang="en-US" dirty="0"/>
          </a:p>
        </p:txBody>
      </p:sp>
      <p:sp>
        <p:nvSpPr>
          <p:cNvPr id="3" name="Content Placeholder 2"/>
          <p:cNvSpPr>
            <a:spLocks noGrp="1"/>
          </p:cNvSpPr>
          <p:nvPr>
            <p:ph idx="1"/>
          </p:nvPr>
        </p:nvSpPr>
        <p:spPr/>
        <p:txBody>
          <a:bodyPr>
            <a:normAutofit lnSpcReduction="10000"/>
          </a:bodyPr>
          <a:lstStyle/>
          <a:p>
            <a:r>
              <a:rPr lang="en-US" dirty="0" smtClean="0"/>
              <a:t>In the mid-1960’s to 1970’s, large numbers of working-class Taiwanese migrated to Brazil, Paraguay, and Central America.</a:t>
            </a:r>
          </a:p>
          <a:p>
            <a:r>
              <a:rPr lang="en-US" dirty="0" smtClean="0"/>
              <a:t>Most were able to establish small businesses, and educate their next generation as professionals, especially doctors. Some professionals re-migrated to the U.S. So we have Taiwanese with Spanish first names.</a:t>
            </a:r>
          </a:p>
          <a:p>
            <a:r>
              <a:rPr lang="en-US" dirty="0" smtClean="0"/>
              <a:t>These South and Central American migrants were more leftist than the U.S. migrants, and many affiliated with Su </a:t>
            </a:r>
            <a:r>
              <a:rPr lang="en-US" dirty="0" err="1" smtClean="0"/>
              <a:t>Beng</a:t>
            </a:r>
            <a:r>
              <a:rPr lang="en-US" dirty="0" smtClean="0"/>
              <a:t>. Europe likewise.</a:t>
            </a:r>
            <a:endParaRPr lang="en-US" dirty="0"/>
          </a:p>
        </p:txBody>
      </p:sp>
    </p:spTree>
    <p:extLst>
      <p:ext uri="{BB962C8B-B14F-4D97-AF65-F5344CB8AC3E}">
        <p14:creationId xmlns:p14="http://schemas.microsoft.com/office/powerpoint/2010/main" val="28352868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686800" cy="1143000"/>
          </a:xfrm>
        </p:spPr>
        <p:txBody>
          <a:bodyPr>
            <a:normAutofit fontScale="90000"/>
          </a:bodyPr>
          <a:lstStyle/>
          <a:p>
            <a:r>
              <a:rPr lang="en-US" dirty="0" smtClean="0"/>
              <a:t>Taiwanese vs. Chinese Nationalism</a:t>
            </a:r>
            <a:endParaRPr lang="en-US" dirty="0"/>
          </a:p>
        </p:txBody>
      </p:sp>
      <p:sp>
        <p:nvSpPr>
          <p:cNvPr id="3" name="Content Placeholder 2"/>
          <p:cNvSpPr>
            <a:spLocks noGrp="1"/>
          </p:cNvSpPr>
          <p:nvPr>
            <p:ph idx="1"/>
          </p:nvPr>
        </p:nvSpPr>
        <p:spPr/>
        <p:txBody>
          <a:bodyPr/>
          <a:lstStyle/>
          <a:p>
            <a:r>
              <a:rPr lang="en-US" dirty="0" smtClean="0"/>
              <a:t>It </a:t>
            </a:r>
            <a:r>
              <a:rPr lang="en-US" dirty="0"/>
              <a:t>highlights the points of struggle and contradiction, e.g. between Taiwanese and Chinese nationalism, and between class ideologies and the imperative to mobilize mass support for disruptive change. </a:t>
            </a:r>
            <a:endParaRPr lang="en-US" dirty="0" smtClean="0"/>
          </a:p>
          <a:p>
            <a:r>
              <a:rPr lang="en-US" dirty="0" smtClean="0"/>
              <a:t>Because of martial law till 1988, most of the ideological struggle was only visible among the overseas communities of Chinese and Taiwanese.</a:t>
            </a:r>
            <a:endParaRPr lang="en-US" dirty="0"/>
          </a:p>
        </p:txBody>
      </p:sp>
    </p:spTree>
    <p:extLst>
      <p:ext uri="{BB962C8B-B14F-4D97-AF65-F5344CB8AC3E}">
        <p14:creationId xmlns:p14="http://schemas.microsoft.com/office/powerpoint/2010/main" val="419977609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a:t>
            </a:r>
            <a:r>
              <a:rPr lang="en-US" dirty="0" err="1" smtClean="0"/>
              <a:t>Diaoyutai</a:t>
            </a:r>
            <a:r>
              <a:rPr lang="en-US" dirty="0" smtClean="0"/>
              <a:t> Movement, 1970</a:t>
            </a:r>
            <a:endParaRPr lang="en-US" dirty="0"/>
          </a:p>
        </p:txBody>
      </p:sp>
      <p:sp>
        <p:nvSpPr>
          <p:cNvPr id="3" name="Content Placeholder 2"/>
          <p:cNvSpPr>
            <a:spLocks noGrp="1"/>
          </p:cNvSpPr>
          <p:nvPr>
            <p:ph idx="1"/>
          </p:nvPr>
        </p:nvSpPr>
        <p:spPr/>
        <p:txBody>
          <a:bodyPr/>
          <a:lstStyle/>
          <a:p>
            <a:r>
              <a:rPr lang="en-US" dirty="0" smtClean="0"/>
              <a:t>The </a:t>
            </a:r>
            <a:r>
              <a:rPr lang="en-US" dirty="0" err="1" smtClean="0"/>
              <a:t>Diaoyutai</a:t>
            </a:r>
            <a:r>
              <a:rPr lang="en-US" dirty="0" smtClean="0"/>
              <a:t> Movement arose in 1970 among mostly ROC mainlander students abroad to protest the U.S. including the </a:t>
            </a:r>
            <a:r>
              <a:rPr lang="en-US" dirty="0" err="1" smtClean="0"/>
              <a:t>Senkaku</a:t>
            </a:r>
            <a:r>
              <a:rPr lang="en-US" dirty="0" smtClean="0"/>
              <a:t> Islands (</a:t>
            </a:r>
            <a:r>
              <a:rPr lang="en-US" dirty="0" err="1" smtClean="0"/>
              <a:t>Diaoyutai</a:t>
            </a:r>
            <a:r>
              <a:rPr lang="en-US" dirty="0" smtClean="0"/>
              <a:t>) in Okinawan territory returned to Japan. It claimed the islands belonged to China.</a:t>
            </a:r>
          </a:p>
          <a:p>
            <a:r>
              <a:rPr lang="en-US" dirty="0" smtClean="0"/>
              <a:t>Although the participants were often the children of KMT officials, the movement marked a rebellion against ROC ideology and a turn to the PRC. It aired the dirty laundry on Chiang Kai-shek and distributed PRC tracts. </a:t>
            </a:r>
            <a:endParaRPr lang="en-US" dirty="0"/>
          </a:p>
        </p:txBody>
      </p:sp>
    </p:spTree>
    <p:extLst>
      <p:ext uri="{BB962C8B-B14F-4D97-AF65-F5344CB8AC3E}">
        <p14:creationId xmlns:p14="http://schemas.microsoft.com/office/powerpoint/2010/main" val="375692358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Assertion of Taiwanese Identity</a:t>
            </a:r>
            <a:endParaRPr lang="en-US" dirty="0"/>
          </a:p>
        </p:txBody>
      </p:sp>
      <p:sp>
        <p:nvSpPr>
          <p:cNvPr id="3" name="Content Placeholder 2"/>
          <p:cNvSpPr>
            <a:spLocks noGrp="1"/>
          </p:cNvSpPr>
          <p:nvPr>
            <p:ph idx="1"/>
          </p:nvPr>
        </p:nvSpPr>
        <p:spPr/>
        <p:txBody>
          <a:bodyPr>
            <a:normAutofit fontScale="92500"/>
          </a:bodyPr>
          <a:lstStyle/>
          <a:p>
            <a:r>
              <a:rPr lang="en-US" dirty="0" smtClean="0"/>
              <a:t>By </a:t>
            </a:r>
            <a:r>
              <a:rPr lang="en-US" dirty="0"/>
              <a:t>1968 TIM activists </a:t>
            </a:r>
            <a:r>
              <a:rPr lang="en-US" dirty="0" smtClean="0"/>
              <a:t>had </a:t>
            </a:r>
            <a:r>
              <a:rPr lang="en-US" dirty="0"/>
              <a:t>put together a </a:t>
            </a:r>
            <a:r>
              <a:rPr lang="en-US" dirty="0" smtClean="0"/>
              <a:t>U.S. national </a:t>
            </a:r>
            <a:r>
              <a:rPr lang="en-US" dirty="0"/>
              <a:t>mailing list for TIM mimeographed newsletters. </a:t>
            </a:r>
            <a:r>
              <a:rPr lang="en-US" dirty="0" smtClean="0"/>
              <a:t>(Hong </a:t>
            </a:r>
            <a:r>
              <a:rPr lang="en-US" dirty="0" err="1" smtClean="0"/>
              <a:t>Dze</a:t>
            </a:r>
            <a:r>
              <a:rPr lang="en-US" dirty="0" smtClean="0"/>
              <a:t>-sheng, aka Cary)</a:t>
            </a:r>
          </a:p>
          <a:p>
            <a:r>
              <a:rPr lang="en-US" dirty="0" smtClean="0"/>
              <a:t>In </a:t>
            </a:r>
            <a:r>
              <a:rPr lang="en-US" dirty="0"/>
              <a:t>1970-71 Taiwanese community </a:t>
            </a:r>
            <a:r>
              <a:rPr lang="en-US" dirty="0" smtClean="0"/>
              <a:t>groups speaking </a:t>
            </a:r>
            <a:r>
              <a:rPr lang="en-US" dirty="0" err="1"/>
              <a:t>Hokkien</a:t>
            </a:r>
            <a:r>
              <a:rPr lang="en-US" dirty="0"/>
              <a:t> dialect began to form in major US cities and college towns, despite attempts at infiltration and </a:t>
            </a:r>
            <a:r>
              <a:rPr lang="en-US" dirty="0" smtClean="0"/>
              <a:t>intimidation </a:t>
            </a:r>
            <a:r>
              <a:rPr lang="en-US" dirty="0"/>
              <a:t>by overseas KMT </a:t>
            </a:r>
            <a:r>
              <a:rPr lang="en-US" dirty="0" smtClean="0"/>
              <a:t>agents.</a:t>
            </a:r>
          </a:p>
          <a:p>
            <a:r>
              <a:rPr lang="en-US" dirty="0" smtClean="0"/>
              <a:t>The </a:t>
            </a:r>
            <a:r>
              <a:rPr lang="en-US" dirty="0"/>
              <a:t>World United Formosans for Independence </a:t>
            </a:r>
            <a:r>
              <a:rPr lang="zh-TW" altLang="en-US" dirty="0"/>
              <a:t>「台灣獨立建國聯盟</a:t>
            </a:r>
            <a:r>
              <a:rPr lang="zh-TW" altLang="en-US" dirty="0" smtClean="0"/>
              <a:t>」</a:t>
            </a:r>
            <a:r>
              <a:rPr lang="en-US" dirty="0" smtClean="0"/>
              <a:t>, </a:t>
            </a:r>
            <a:r>
              <a:rPr lang="en-US" dirty="0"/>
              <a:t>or WUFI, </a:t>
            </a:r>
            <a:r>
              <a:rPr lang="en-US" dirty="0" smtClean="0"/>
              <a:t>emerged </a:t>
            </a:r>
            <a:r>
              <a:rPr lang="en-US" dirty="0"/>
              <a:t>in 1970 </a:t>
            </a:r>
            <a:r>
              <a:rPr lang="en-US" dirty="0" smtClean="0"/>
              <a:t>combining </a:t>
            </a:r>
            <a:r>
              <a:rPr lang="en-US" dirty="0"/>
              <a:t>Japan, Canada, U.S., Europe and later </a:t>
            </a:r>
            <a:r>
              <a:rPr lang="en-US" dirty="0" smtClean="0"/>
              <a:t>Brazil, but mostly led from New York.</a:t>
            </a:r>
          </a:p>
          <a:p>
            <a:endParaRPr lang="en-US" dirty="0"/>
          </a:p>
        </p:txBody>
      </p:sp>
    </p:spTree>
    <p:extLst>
      <p:ext uri="{BB962C8B-B14F-4D97-AF65-F5344CB8AC3E}">
        <p14:creationId xmlns:p14="http://schemas.microsoft.com/office/powerpoint/2010/main" val="146729351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http://www.taiwannation.org.tw/wufi/flagwufib1.jpg"/>
          <p:cNvPicPr/>
          <p:nvPr/>
        </p:nvPicPr>
        <p:blipFill>
          <a:blip r:embed="rId2">
            <a:extLst>
              <a:ext uri="{28A0092B-C50C-407E-A947-70E740481C1C}">
                <a14:useLocalDpi xmlns:a14="http://schemas.microsoft.com/office/drawing/2010/main" val="0"/>
              </a:ext>
            </a:extLst>
          </a:blip>
          <a:srcRect/>
          <a:stretch>
            <a:fillRect/>
          </a:stretch>
        </p:blipFill>
        <p:spPr bwMode="auto">
          <a:xfrm>
            <a:off x="1529862" y="1424354"/>
            <a:ext cx="5943600" cy="3886200"/>
          </a:xfrm>
          <a:prstGeom prst="rect">
            <a:avLst/>
          </a:prstGeom>
          <a:noFill/>
          <a:ln>
            <a:noFill/>
          </a:ln>
        </p:spPr>
      </p:pic>
    </p:spTree>
    <p:extLst>
      <p:ext uri="{BB962C8B-B14F-4D97-AF65-F5344CB8AC3E}">
        <p14:creationId xmlns:p14="http://schemas.microsoft.com/office/powerpoint/2010/main" val="74886893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George Chang, WUFI chairman</a:t>
            </a:r>
            <a:endParaRPr lang="en-US" dirty="0"/>
          </a:p>
        </p:txBody>
      </p:sp>
      <p:sp>
        <p:nvSpPr>
          <p:cNvPr id="3" name="Content Placeholder 2"/>
          <p:cNvSpPr>
            <a:spLocks noGrp="1"/>
          </p:cNvSpPr>
          <p:nvPr>
            <p:ph idx="1"/>
          </p:nvPr>
        </p:nvSpPr>
        <p:spPr/>
        <p:txBody>
          <a:bodyPr/>
          <a:lstStyle/>
          <a:p>
            <a:endParaRPr lang="en-US"/>
          </a:p>
        </p:txBody>
      </p:sp>
      <p:pic>
        <p:nvPicPr>
          <p:cNvPr id="4" name="Picture 3" descr="http://www.taiwannation.org.tw/george/georgechang.jpg"/>
          <p:cNvPicPr/>
          <p:nvPr/>
        </p:nvPicPr>
        <p:blipFill>
          <a:blip r:embed="rId2">
            <a:extLst>
              <a:ext uri="{28A0092B-C50C-407E-A947-70E740481C1C}">
                <a14:useLocalDpi xmlns:a14="http://schemas.microsoft.com/office/drawing/2010/main" val="0"/>
              </a:ext>
            </a:extLst>
          </a:blip>
          <a:srcRect/>
          <a:stretch>
            <a:fillRect/>
          </a:stretch>
        </p:blipFill>
        <p:spPr bwMode="auto">
          <a:xfrm>
            <a:off x="2753677" y="1861820"/>
            <a:ext cx="3636645" cy="3134360"/>
          </a:xfrm>
          <a:prstGeom prst="rect">
            <a:avLst/>
          </a:prstGeom>
          <a:noFill/>
          <a:ln>
            <a:noFill/>
          </a:ln>
        </p:spPr>
      </p:pic>
    </p:spTree>
    <p:extLst>
      <p:ext uri="{BB962C8B-B14F-4D97-AF65-F5344CB8AC3E}">
        <p14:creationId xmlns:p14="http://schemas.microsoft.com/office/powerpoint/2010/main" val="156396517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Escape of Peng Ming-min</a:t>
            </a:r>
            <a:endParaRPr lang="en-US" dirty="0"/>
          </a:p>
        </p:txBody>
      </p:sp>
      <p:sp>
        <p:nvSpPr>
          <p:cNvPr id="3" name="Content Placeholder 2"/>
          <p:cNvSpPr>
            <a:spLocks noGrp="1"/>
          </p:cNvSpPr>
          <p:nvPr>
            <p:ph idx="1"/>
          </p:nvPr>
        </p:nvSpPr>
        <p:spPr>
          <a:xfrm>
            <a:off x="228600" y="1600200"/>
            <a:ext cx="8763000" cy="4709160"/>
          </a:xfrm>
        </p:spPr>
        <p:txBody>
          <a:bodyPr>
            <a:normAutofit fontScale="92500"/>
          </a:bodyPr>
          <a:lstStyle/>
          <a:p>
            <a:r>
              <a:rPr lang="en-US" dirty="0" smtClean="0"/>
              <a:t>The </a:t>
            </a:r>
            <a:r>
              <a:rPr lang="en-US" dirty="0"/>
              <a:t>escape of </a:t>
            </a:r>
            <a:r>
              <a:rPr lang="en-US" dirty="0" smtClean="0"/>
              <a:t>Peng </a:t>
            </a:r>
            <a:r>
              <a:rPr lang="en-US" dirty="0"/>
              <a:t>Ming-min </a:t>
            </a:r>
            <a:r>
              <a:rPr lang="zh-TW" altLang="en-US" dirty="0"/>
              <a:t>彭明敏 </a:t>
            </a:r>
            <a:r>
              <a:rPr lang="en-US" dirty="0"/>
              <a:t>from Taiwan to Sweden in January </a:t>
            </a:r>
            <a:r>
              <a:rPr lang="en-US" dirty="0" smtClean="0"/>
              <a:t>1970 excited TIM sentiments. </a:t>
            </a:r>
          </a:p>
          <a:p>
            <a:r>
              <a:rPr lang="en-US" dirty="0" smtClean="0"/>
              <a:t>In </a:t>
            </a:r>
            <a:r>
              <a:rPr lang="en-US" dirty="0"/>
              <a:t>September 1964 Peng, an internationally-known professor of aviation law, tall and </a:t>
            </a:r>
            <a:r>
              <a:rPr lang="en-US" dirty="0" smtClean="0"/>
              <a:t>missing </a:t>
            </a:r>
            <a:r>
              <a:rPr lang="en-US" dirty="0"/>
              <a:t>one arm </a:t>
            </a:r>
            <a:r>
              <a:rPr lang="en-US" dirty="0" smtClean="0"/>
              <a:t>after the </a:t>
            </a:r>
            <a:r>
              <a:rPr lang="en-US" dirty="0"/>
              <a:t>American bombing of Nagasaki, </a:t>
            </a:r>
            <a:r>
              <a:rPr lang="en-US" dirty="0" smtClean="0"/>
              <a:t>tried to </a:t>
            </a:r>
            <a:r>
              <a:rPr lang="en-US" dirty="0"/>
              <a:t>print </a:t>
            </a:r>
            <a:r>
              <a:rPr lang="en-US" dirty="0" smtClean="0"/>
              <a:t>“</a:t>
            </a:r>
            <a:r>
              <a:rPr lang="en-US" dirty="0"/>
              <a:t>The Taiwan People’s Declaration of Self-Salvation</a:t>
            </a:r>
            <a:r>
              <a:rPr lang="en-US" dirty="0" smtClean="0"/>
              <a:t>”, </a:t>
            </a:r>
            <a:r>
              <a:rPr lang="en-US" dirty="0"/>
              <a:t>together with </a:t>
            </a:r>
            <a:r>
              <a:rPr lang="en-US" dirty="0" smtClean="0"/>
              <a:t>former </a:t>
            </a:r>
            <a:r>
              <a:rPr lang="en-US" dirty="0"/>
              <a:t>students Hsieh </a:t>
            </a:r>
            <a:r>
              <a:rPr lang="en-US" dirty="0" err="1" smtClean="0"/>
              <a:t>Tsung</a:t>
            </a:r>
            <a:r>
              <a:rPr lang="en-US" dirty="0" smtClean="0"/>
              <a:t>-min</a:t>
            </a:r>
            <a:r>
              <a:rPr lang="zh-TW" altLang="en-US" dirty="0" smtClean="0"/>
              <a:t>謝</a:t>
            </a:r>
            <a:r>
              <a:rPr lang="zh-TW" altLang="en-US" dirty="0"/>
              <a:t>聰敏</a:t>
            </a:r>
            <a:r>
              <a:rPr lang="en-US" dirty="0"/>
              <a:t> (Roger</a:t>
            </a:r>
            <a:r>
              <a:rPr lang="en-US" dirty="0" smtClean="0"/>
              <a:t>)&amp; Wei Ting-</a:t>
            </a:r>
            <a:r>
              <a:rPr lang="en-US" dirty="0" err="1" smtClean="0"/>
              <a:t>chao</a:t>
            </a:r>
            <a:r>
              <a:rPr lang="en-US" dirty="0" smtClean="0"/>
              <a:t> </a:t>
            </a:r>
            <a:r>
              <a:rPr lang="zh-TW" altLang="en-US" dirty="0" smtClean="0"/>
              <a:t>魏</a:t>
            </a:r>
            <a:r>
              <a:rPr lang="zh-TW" altLang="en-US" dirty="0"/>
              <a:t>廷朝</a:t>
            </a:r>
            <a:r>
              <a:rPr lang="en-US" dirty="0"/>
              <a:t>. </a:t>
            </a:r>
            <a:endParaRPr lang="en-US" dirty="0" smtClean="0"/>
          </a:p>
          <a:p>
            <a:r>
              <a:rPr lang="en-US" dirty="0"/>
              <a:t>International outcry led to Peng being released from prison to house arrest after only four years; </a:t>
            </a:r>
            <a:r>
              <a:rPr lang="en-US" dirty="0" smtClean="0"/>
              <a:t>his </a:t>
            </a:r>
            <a:r>
              <a:rPr lang="en-US" dirty="0"/>
              <a:t>escape escapade was engineered by American </a:t>
            </a:r>
            <a:r>
              <a:rPr lang="en-US" dirty="0" smtClean="0"/>
              <a:t>missionaries.</a:t>
            </a:r>
            <a:endParaRPr lang="en-US" dirty="0"/>
          </a:p>
        </p:txBody>
      </p:sp>
    </p:spTree>
    <p:extLst>
      <p:ext uri="{BB962C8B-B14F-4D97-AF65-F5344CB8AC3E}">
        <p14:creationId xmlns:p14="http://schemas.microsoft.com/office/powerpoint/2010/main" val="244071321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8600" y="274638"/>
            <a:ext cx="4648200" cy="2239962"/>
          </a:xfrm>
        </p:spPr>
        <p:txBody>
          <a:bodyPr/>
          <a:lstStyle/>
          <a:p>
            <a:r>
              <a:rPr lang="en-US" dirty="0" smtClean="0"/>
              <a:t>Peng Ming-min disguised for his escape.</a:t>
            </a:r>
            <a:endParaRPr lang="en-US" dirty="0"/>
          </a:p>
        </p:txBody>
      </p:sp>
      <p:sp>
        <p:nvSpPr>
          <p:cNvPr id="3" name="Content Placeholder 2"/>
          <p:cNvSpPr>
            <a:spLocks noGrp="1"/>
          </p:cNvSpPr>
          <p:nvPr>
            <p:ph idx="1"/>
          </p:nvPr>
        </p:nvSpPr>
        <p:spPr/>
        <p:txBody>
          <a:bodyPr/>
          <a:lstStyle/>
          <a:p>
            <a:endParaRPr lang="en-US" dirty="0"/>
          </a:p>
        </p:txBody>
      </p:sp>
      <p:pic>
        <p:nvPicPr>
          <p:cNvPr id="15362" name="Picture 2" descr="https://40.media.tumblr.com/e1a34adc00fc1df66d1a875b8160dd23/tumblr_miy40i7huk1qaihw2o1_5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0242" y="2743200"/>
            <a:ext cx="4762500" cy="3571875"/>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http://girlmeetsformosa.files.wordpress.com/2011/04/a-taste-of-freedom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533400"/>
            <a:ext cx="3543488"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933001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Attempt to Assassinate CCK</a:t>
            </a:r>
            <a:endParaRPr lang="en-US" dirty="0"/>
          </a:p>
        </p:txBody>
      </p:sp>
      <p:sp>
        <p:nvSpPr>
          <p:cNvPr id="3" name="Content Placeholder 2"/>
          <p:cNvSpPr>
            <a:spLocks noGrp="1"/>
          </p:cNvSpPr>
          <p:nvPr>
            <p:ph idx="1"/>
          </p:nvPr>
        </p:nvSpPr>
        <p:spPr/>
        <p:txBody>
          <a:bodyPr>
            <a:normAutofit lnSpcReduction="10000"/>
          </a:bodyPr>
          <a:lstStyle/>
          <a:p>
            <a:r>
              <a:rPr lang="en-US" dirty="0"/>
              <a:t>On April 24, 1970, a Taiwanese graduate student in sociology at Cornell University, Huang </a:t>
            </a:r>
            <a:r>
              <a:rPr lang="en-US" dirty="0" smtClean="0"/>
              <a:t>Wen-</a:t>
            </a:r>
            <a:r>
              <a:rPr lang="en-US" dirty="0" err="1" smtClean="0"/>
              <a:t>hsiung</a:t>
            </a:r>
            <a:r>
              <a:rPr lang="en-US" dirty="0" smtClean="0"/>
              <a:t> </a:t>
            </a:r>
            <a:r>
              <a:rPr lang="zh-TW" altLang="en-US" dirty="0" smtClean="0"/>
              <a:t>黃</a:t>
            </a:r>
            <a:r>
              <a:rPr lang="zh-TW" altLang="en-US" dirty="0"/>
              <a:t>文雄 </a:t>
            </a:r>
            <a:r>
              <a:rPr lang="en-US" dirty="0"/>
              <a:t>(Peter) attempted to shoot heir-apparent Chiang </a:t>
            </a:r>
            <a:r>
              <a:rPr lang="en-US" dirty="0" smtClean="0"/>
              <a:t>Ching-</a:t>
            </a:r>
            <a:r>
              <a:rPr lang="en-US" dirty="0" err="1" smtClean="0"/>
              <a:t>kuo</a:t>
            </a:r>
            <a:r>
              <a:rPr lang="en-US" dirty="0" smtClean="0"/>
              <a:t> </a:t>
            </a:r>
            <a:r>
              <a:rPr lang="zh-TW" altLang="en-US" dirty="0" smtClean="0"/>
              <a:t>蔣</a:t>
            </a:r>
            <a:r>
              <a:rPr lang="zh-TW" altLang="en-US" dirty="0"/>
              <a:t>經</a:t>
            </a:r>
            <a:r>
              <a:rPr lang="zh-TW" altLang="en-US" dirty="0" smtClean="0"/>
              <a:t>國 </a:t>
            </a:r>
            <a:r>
              <a:rPr lang="en-US" dirty="0" smtClean="0"/>
              <a:t>at </a:t>
            </a:r>
            <a:r>
              <a:rPr lang="en-US" dirty="0"/>
              <a:t>the New York Plaza Hotel during his visit to the U.S., but narrowly missed</a:t>
            </a:r>
            <a:r>
              <a:rPr lang="en-US" dirty="0" smtClean="0"/>
              <a:t>.</a:t>
            </a:r>
          </a:p>
          <a:p>
            <a:r>
              <a:rPr lang="en-US" dirty="0"/>
              <a:t>Peter Huang had actually developed his plan in consultation with the leftist American organization Students for Democratic Society, an organization that may have also assisted his disappearance while out on bail. </a:t>
            </a:r>
          </a:p>
        </p:txBody>
      </p:sp>
    </p:spTree>
    <p:extLst>
      <p:ext uri="{BB962C8B-B14F-4D97-AF65-F5344CB8AC3E}">
        <p14:creationId xmlns:p14="http://schemas.microsoft.com/office/powerpoint/2010/main" val="270438450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743200"/>
            <a:ext cx="2971800" cy="3657600"/>
          </a:xfrm>
        </p:spPr>
        <p:txBody>
          <a:bodyPr>
            <a:normAutofit/>
          </a:bodyPr>
          <a:lstStyle/>
          <a:p>
            <a:pPr algn="l"/>
            <a:r>
              <a:rPr lang="en-US" sz="2800" dirty="0" smtClean="0">
                <a:solidFill>
                  <a:srgbClr val="C00000"/>
                </a:solidFill>
              </a:rPr>
              <a:t>Peter </a:t>
            </a:r>
            <a:r>
              <a:rPr lang="en-US" sz="2800" dirty="0" smtClean="0">
                <a:solidFill>
                  <a:srgbClr val="C00000"/>
                </a:solidFill>
              </a:rPr>
              <a:t>Huang </a:t>
            </a:r>
            <a:br>
              <a:rPr lang="en-US" sz="2800" dirty="0" smtClean="0">
                <a:solidFill>
                  <a:srgbClr val="C00000"/>
                </a:solidFill>
              </a:rPr>
            </a:br>
            <a:r>
              <a:rPr lang="zh-TW" altLang="en-US" sz="2800" dirty="0" smtClean="0">
                <a:solidFill>
                  <a:srgbClr val="C00000"/>
                </a:solidFill>
              </a:rPr>
              <a:t>黃</a:t>
            </a:r>
            <a:r>
              <a:rPr lang="zh-TW" altLang="en-US" sz="2800" dirty="0">
                <a:solidFill>
                  <a:srgbClr val="C00000"/>
                </a:solidFill>
              </a:rPr>
              <a:t>文雄</a:t>
            </a:r>
            <a:r>
              <a:rPr lang="en-US" sz="2800" dirty="0" smtClean="0">
                <a:solidFill>
                  <a:srgbClr val="C00000"/>
                </a:solidFill>
              </a:rPr>
              <a:t>seized </a:t>
            </a:r>
            <a:r>
              <a:rPr lang="en-US" sz="2800" dirty="0" smtClean="0">
                <a:solidFill>
                  <a:srgbClr val="C00000"/>
                </a:solidFill>
              </a:rPr>
              <a:t>after attempt to shoot CCK, April 24, 1970</a:t>
            </a:r>
            <a:endParaRPr lang="en-US" sz="2800" dirty="0">
              <a:solidFill>
                <a:srgbClr val="C00000"/>
              </a:solidFill>
            </a:endParaRPr>
          </a:p>
        </p:txBody>
      </p:sp>
      <p:sp>
        <p:nvSpPr>
          <p:cNvPr id="3" name="Content Placeholder 2"/>
          <p:cNvSpPr>
            <a:spLocks noGrp="1"/>
          </p:cNvSpPr>
          <p:nvPr>
            <p:ph idx="1"/>
          </p:nvPr>
        </p:nvSpPr>
        <p:spPr>
          <a:xfrm>
            <a:off x="4038600" y="1600200"/>
            <a:ext cx="4648200" cy="4709160"/>
          </a:xfrm>
        </p:spPr>
        <p:txBody>
          <a:bodyPr/>
          <a:lstStyle/>
          <a:p>
            <a:endParaRPr lang="en-US" dirty="0"/>
          </a:p>
        </p:txBody>
      </p:sp>
      <p:pic>
        <p:nvPicPr>
          <p:cNvPr id="22530" name="Picture 2" descr="http://40.media.tumblr.com/96bb6e16d98ccf08e90f54a47b2f2a3a/tumblr_mi9j3n0JiM1qaihw2o1_12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152400"/>
            <a:ext cx="4895653" cy="6604591"/>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洪哲勝」的圖片搜尋結果"/>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0" y="381000"/>
            <a:ext cx="2469124" cy="248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424347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U.S. Needs a Strongman?</a:t>
            </a:r>
            <a:endParaRPr lang="en-US" dirty="0"/>
          </a:p>
        </p:txBody>
      </p:sp>
      <p:sp>
        <p:nvSpPr>
          <p:cNvPr id="3" name="Content Placeholder 2"/>
          <p:cNvSpPr>
            <a:spLocks noGrp="1"/>
          </p:cNvSpPr>
          <p:nvPr>
            <p:ph idx="1"/>
          </p:nvPr>
        </p:nvSpPr>
        <p:spPr>
          <a:xfrm>
            <a:off x="228600" y="1447800"/>
            <a:ext cx="8458200" cy="4861560"/>
          </a:xfrm>
        </p:spPr>
        <p:txBody>
          <a:bodyPr>
            <a:normAutofit/>
          </a:bodyPr>
          <a:lstStyle/>
          <a:p>
            <a:r>
              <a:rPr lang="en-US" dirty="0"/>
              <a:t>In </a:t>
            </a:r>
            <a:r>
              <a:rPr lang="en-US" dirty="0" smtClean="0"/>
              <a:t>1980, </a:t>
            </a:r>
            <a:r>
              <a:rPr lang="en-US" dirty="0"/>
              <a:t>Carl Ford mentioned </a:t>
            </a:r>
            <a:r>
              <a:rPr lang="en-US" dirty="0" smtClean="0"/>
              <a:t>to me that </a:t>
            </a:r>
            <a:r>
              <a:rPr lang="en-US" dirty="0"/>
              <a:t>the State Department had in about 1970 considered jettisoning Chiang Kai-shek for a Taiwanese independence solution, but </a:t>
            </a:r>
            <a:r>
              <a:rPr lang="en-US" dirty="0" smtClean="0"/>
              <a:t>concluded there was </a:t>
            </a:r>
            <a:r>
              <a:rPr lang="en-US" dirty="0"/>
              <a:t>no suitable strongman to replace him. </a:t>
            </a:r>
            <a:endParaRPr lang="en-US" dirty="0" smtClean="0"/>
          </a:p>
        </p:txBody>
      </p:sp>
    </p:spTree>
    <p:extLst>
      <p:ext uri="{BB962C8B-B14F-4D97-AF65-F5344CB8AC3E}">
        <p14:creationId xmlns:p14="http://schemas.microsoft.com/office/powerpoint/2010/main" val="149464294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PRC in the United Nations</a:t>
            </a:r>
            <a:endParaRPr lang="en-US" dirty="0"/>
          </a:p>
        </p:txBody>
      </p:sp>
      <p:sp>
        <p:nvSpPr>
          <p:cNvPr id="3" name="Content Placeholder 2"/>
          <p:cNvSpPr>
            <a:spLocks noGrp="1"/>
          </p:cNvSpPr>
          <p:nvPr>
            <p:ph idx="1"/>
          </p:nvPr>
        </p:nvSpPr>
        <p:spPr>
          <a:xfrm>
            <a:off x="457200" y="1295400"/>
            <a:ext cx="8229600" cy="5257800"/>
          </a:xfrm>
        </p:spPr>
        <p:txBody>
          <a:bodyPr>
            <a:normAutofit lnSpcReduction="10000"/>
          </a:bodyPr>
          <a:lstStyle/>
          <a:p>
            <a:r>
              <a:rPr lang="en-US" dirty="0"/>
              <a:t>On Oct. 25, 1971, the United Nations General Assembly voted to admit the People's Republic of China </a:t>
            </a:r>
            <a:r>
              <a:rPr lang="en-US" dirty="0" smtClean="0"/>
              <a:t>as the rightful occupant of the China seat, on the UN Security Council.</a:t>
            </a:r>
          </a:p>
          <a:p>
            <a:r>
              <a:rPr lang="en-US" dirty="0" smtClean="0"/>
              <a:t>The Republic of China could have kept a seat as “Taiwan”, but Chiang Kai-shek refused.</a:t>
            </a:r>
          </a:p>
          <a:p>
            <a:r>
              <a:rPr lang="en-US" dirty="0"/>
              <a:t>Kissinger’s China Card: the United States in 1972 acknowledged “that all Chinese on either side of the Taiwan Strait maintain there is but one China and that Taiwan is a part of China</a:t>
            </a:r>
            <a:r>
              <a:rPr lang="en-US" dirty="0" smtClean="0"/>
              <a:t>”. </a:t>
            </a:r>
            <a:r>
              <a:rPr lang="en-US" sz="2400" dirty="0"/>
              <a:t>(Shanghai Communiqué, issued jointly by Nixon and Chou </a:t>
            </a:r>
            <a:r>
              <a:rPr lang="en-US" sz="2400" dirty="0" err="1"/>
              <a:t>Enlai</a:t>
            </a:r>
            <a:r>
              <a:rPr lang="en-US" sz="2400" dirty="0"/>
              <a:t> -- ironically, </a:t>
            </a:r>
            <a:r>
              <a:rPr lang="en-US" sz="2400" dirty="0" smtClean="0"/>
              <a:t>on </a:t>
            </a:r>
            <a:r>
              <a:rPr lang="en-US" sz="2400" dirty="0"/>
              <a:t>February </a:t>
            </a:r>
            <a:r>
              <a:rPr lang="en-US" sz="2400" dirty="0" smtClean="0"/>
              <a:t>28.)</a:t>
            </a:r>
            <a:endParaRPr lang="en-US" sz="2400" dirty="0"/>
          </a:p>
          <a:p>
            <a:endParaRPr lang="en-US" dirty="0"/>
          </a:p>
        </p:txBody>
      </p:sp>
    </p:spTree>
    <p:extLst>
      <p:ext uri="{BB962C8B-B14F-4D97-AF65-F5344CB8AC3E}">
        <p14:creationId xmlns:p14="http://schemas.microsoft.com/office/powerpoint/2010/main" val="33096330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lstStyle/>
          <a:p>
            <a:r>
              <a:rPr lang="en-US" dirty="0" smtClean="0"/>
              <a:t>“Republic of China” in Limbo</a:t>
            </a:r>
            <a:endParaRPr lang="en-US" dirty="0"/>
          </a:p>
        </p:txBody>
      </p:sp>
      <p:sp>
        <p:nvSpPr>
          <p:cNvPr id="3" name="Content Placeholder 2"/>
          <p:cNvSpPr>
            <a:spLocks noGrp="1"/>
          </p:cNvSpPr>
          <p:nvPr>
            <p:ph idx="1"/>
          </p:nvPr>
        </p:nvSpPr>
        <p:spPr>
          <a:xfrm>
            <a:off x="228600" y="1295400"/>
            <a:ext cx="8610600" cy="5334000"/>
          </a:xfrm>
        </p:spPr>
        <p:txBody>
          <a:bodyPr>
            <a:noAutofit/>
          </a:bodyPr>
          <a:lstStyle/>
          <a:p>
            <a:r>
              <a:rPr lang="en-US" dirty="0"/>
              <a:t>“The Republic of China (ROC</a:t>
            </a:r>
            <a:r>
              <a:rPr lang="en-US" dirty="0" smtClean="0"/>
              <a:t>)” was </a:t>
            </a:r>
            <a:r>
              <a:rPr lang="en-US" dirty="0"/>
              <a:t>frozen </a:t>
            </a:r>
            <a:r>
              <a:rPr lang="en-US" dirty="0" smtClean="0"/>
              <a:t/>
            </a:r>
            <a:br>
              <a:rPr lang="en-US" dirty="0" smtClean="0"/>
            </a:br>
            <a:r>
              <a:rPr lang="en-US" dirty="0" smtClean="0">
                <a:solidFill>
                  <a:srgbClr val="FF0000"/>
                </a:solidFill>
              </a:rPr>
              <a:t>first</a:t>
            </a:r>
            <a:r>
              <a:rPr lang="en-US" dirty="0" smtClean="0"/>
              <a:t> </a:t>
            </a:r>
            <a:r>
              <a:rPr lang="en-US" dirty="0"/>
              <a:t>by United States Cold War interests in isolating the Peoples Republic of </a:t>
            </a:r>
            <a:r>
              <a:rPr lang="en-US" dirty="0" smtClean="0"/>
              <a:t>China and </a:t>
            </a:r>
            <a:br>
              <a:rPr lang="en-US" dirty="0" smtClean="0"/>
            </a:br>
            <a:r>
              <a:rPr lang="en-US" dirty="0" smtClean="0">
                <a:solidFill>
                  <a:srgbClr val="FF0000"/>
                </a:solidFill>
              </a:rPr>
              <a:t>second</a:t>
            </a:r>
            <a:r>
              <a:rPr lang="en-US" dirty="0" smtClean="0"/>
              <a:t> </a:t>
            </a:r>
            <a:r>
              <a:rPr lang="en-US" dirty="0"/>
              <a:t>by the Shanghai Communiqué of </a:t>
            </a:r>
            <a:r>
              <a:rPr lang="en-US" dirty="0" smtClean="0"/>
              <a:t>1972, </a:t>
            </a:r>
            <a:br>
              <a:rPr lang="en-US" dirty="0" smtClean="0"/>
            </a:br>
            <a:r>
              <a:rPr lang="en-US" dirty="0" smtClean="0"/>
              <a:t>thus </a:t>
            </a:r>
            <a:r>
              <a:rPr lang="en-US" dirty="0"/>
              <a:t>supporting the Chiang </a:t>
            </a:r>
            <a:r>
              <a:rPr lang="en-US" dirty="0" smtClean="0"/>
              <a:t>dictatorship. </a:t>
            </a:r>
          </a:p>
          <a:p>
            <a:r>
              <a:rPr lang="en-US" dirty="0" smtClean="0">
                <a:solidFill>
                  <a:srgbClr val="FF0000"/>
                </a:solidFill>
                <a:latin typeface="Arial Black" panose="020B0A04020102020204" pitchFamily="34" charset="0"/>
              </a:rPr>
              <a:t>TIM efforts have been limited to </a:t>
            </a:r>
            <a:r>
              <a:rPr lang="en-US" dirty="0">
                <a:solidFill>
                  <a:srgbClr val="FF0000"/>
                </a:solidFill>
                <a:latin typeface="Arial Black" panose="020B0A04020102020204" pitchFamily="34" charset="0"/>
              </a:rPr>
              <a:t>familiar modes of protest entirely within a simple and pro-American framework and ideology. </a:t>
            </a:r>
            <a:r>
              <a:rPr lang="en-US" dirty="0" smtClean="0">
                <a:solidFill>
                  <a:srgbClr val="FF0000"/>
                </a:solidFill>
                <a:latin typeface="Arial Black" panose="020B0A04020102020204" pitchFamily="34" charset="0"/>
              </a:rPr>
              <a:t>This is </a:t>
            </a:r>
            <a:r>
              <a:rPr lang="en-US" dirty="0" smtClean="0">
                <a:solidFill>
                  <a:srgbClr val="FFC000"/>
                </a:solidFill>
                <a:latin typeface="Arial Black" panose="020B0A04020102020204" pitchFamily="34" charset="0"/>
              </a:rPr>
              <a:t>overdetermined</a:t>
            </a:r>
            <a:r>
              <a:rPr lang="en-US" dirty="0" smtClean="0">
                <a:solidFill>
                  <a:srgbClr val="FF0000"/>
                </a:solidFill>
                <a:latin typeface="Arial Black" panose="020B0A04020102020204" pitchFamily="34" charset="0"/>
              </a:rPr>
              <a:t> by dependent Taiwan economic </a:t>
            </a:r>
            <a:r>
              <a:rPr lang="en-US" dirty="0" err="1" smtClean="0">
                <a:solidFill>
                  <a:srgbClr val="FF0000"/>
                </a:solidFill>
                <a:latin typeface="Arial Black" panose="020B0A04020102020204" pitchFamily="34" charset="0"/>
              </a:rPr>
              <a:t>devel-opment</a:t>
            </a:r>
            <a:r>
              <a:rPr lang="en-US" dirty="0" smtClean="0">
                <a:solidFill>
                  <a:srgbClr val="FF0000"/>
                </a:solidFill>
                <a:latin typeface="Arial Black" panose="020B0A04020102020204" pitchFamily="34" charset="0"/>
              </a:rPr>
              <a:t>, and the conservatism of the dominant Taiwanese-Americans.</a:t>
            </a:r>
          </a:p>
        </p:txBody>
      </p:sp>
    </p:spTree>
    <p:extLst>
      <p:ext uri="{BB962C8B-B14F-4D97-AF65-F5344CB8AC3E}">
        <p14:creationId xmlns:p14="http://schemas.microsoft.com/office/powerpoint/2010/main" val="387460445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endParaRPr lang="en-US" altLang="en-US"/>
          </a:p>
        </p:txBody>
      </p:sp>
      <p:sp>
        <p:nvSpPr>
          <p:cNvPr id="3075" name="Rectangle 3"/>
          <p:cNvSpPr>
            <a:spLocks noGrp="1" noChangeArrowheads="1"/>
          </p:cNvSpPr>
          <p:nvPr>
            <p:ph type="body" idx="1"/>
          </p:nvPr>
        </p:nvSpPr>
        <p:spPr/>
        <p:txBody>
          <a:bodyPr/>
          <a:lstStyle/>
          <a:p>
            <a:endParaRPr lang="en-US" altLang="en-US"/>
          </a:p>
        </p:txBody>
      </p:sp>
      <p:pic>
        <p:nvPicPr>
          <p:cNvPr id="3076" name="Picture 4"/>
          <p:cNvPicPr>
            <a:picLocks noChangeAspect="1" noChangeArrowheads="1"/>
          </p:cNvPicPr>
          <p:nvPr/>
        </p:nvPicPr>
        <p:blipFill>
          <a:blip r:embed="rId2">
            <a:lum contrast="18000"/>
            <a:extLst>
              <a:ext uri="{28A0092B-C50C-407E-A947-70E740481C1C}">
                <a14:useLocalDpi xmlns:a14="http://schemas.microsoft.com/office/drawing/2010/main" val="0"/>
              </a:ext>
            </a:extLst>
          </a:blip>
          <a:srcRect/>
          <a:stretch>
            <a:fillRect/>
          </a:stretch>
        </p:blipFill>
        <p:spPr bwMode="auto">
          <a:xfrm>
            <a:off x="-468313" y="0"/>
            <a:ext cx="9856788"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550" y="260350"/>
            <a:ext cx="3889375" cy="593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80" name="Rectangle 8"/>
          <p:cNvSpPr>
            <a:spLocks noChangeArrowheads="1"/>
          </p:cNvSpPr>
          <p:nvPr/>
        </p:nvSpPr>
        <p:spPr bwMode="auto">
          <a:xfrm>
            <a:off x="1763713" y="1052513"/>
            <a:ext cx="23050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TW" b="1"/>
              <a:t>Part Two 1975-1980</a:t>
            </a:r>
          </a:p>
        </p:txBody>
      </p:sp>
      <p:sp>
        <p:nvSpPr>
          <p:cNvPr id="3081" name="Text Box 9"/>
          <p:cNvSpPr txBox="1">
            <a:spLocks noChangeArrowheads="1"/>
          </p:cNvSpPr>
          <p:nvPr/>
        </p:nvSpPr>
        <p:spPr bwMode="auto">
          <a:xfrm>
            <a:off x="663575" y="6256338"/>
            <a:ext cx="38671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TW"/>
              <a:t>Photograph courtesy of Ken Kilimnik</a:t>
            </a:r>
          </a:p>
        </p:txBody>
      </p:sp>
    </p:spTree>
    <p:extLst>
      <p:ext uri="{BB962C8B-B14F-4D97-AF65-F5344CB8AC3E}">
        <p14:creationId xmlns:p14="http://schemas.microsoft.com/office/powerpoint/2010/main" val="311554300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457200" y="0"/>
            <a:ext cx="8229600" cy="765175"/>
          </a:xfrm>
        </p:spPr>
        <p:txBody>
          <a:bodyPr/>
          <a:lstStyle/>
          <a:p>
            <a:r>
              <a:rPr lang="en-US" altLang="zh-TW" sz="2400" dirty="0">
                <a:solidFill>
                  <a:schemeClr val="bg1"/>
                </a:solidFill>
              </a:rPr>
              <a:t>The day after the </a:t>
            </a:r>
            <a:r>
              <a:rPr lang="en-US" altLang="zh-TW" sz="2400" dirty="0" err="1">
                <a:solidFill>
                  <a:schemeClr val="bg1"/>
                </a:solidFill>
              </a:rPr>
              <a:t>Chungli</a:t>
            </a:r>
            <a:r>
              <a:rPr lang="en-US" altLang="zh-TW" sz="2400" dirty="0">
                <a:solidFill>
                  <a:schemeClr val="bg1"/>
                </a:solidFill>
              </a:rPr>
              <a:t> Incident of Nov 19, 1977</a:t>
            </a:r>
          </a:p>
        </p:txBody>
      </p:sp>
      <p:sp>
        <p:nvSpPr>
          <p:cNvPr id="36867" name="Rectangle 3"/>
          <p:cNvSpPr>
            <a:spLocks noGrp="1" noChangeArrowheads="1"/>
          </p:cNvSpPr>
          <p:nvPr>
            <p:ph type="body" idx="1"/>
          </p:nvPr>
        </p:nvSpPr>
        <p:spPr/>
        <p:txBody>
          <a:bodyPr/>
          <a:lstStyle/>
          <a:p>
            <a:endParaRPr lang="en-US" altLang="en-US"/>
          </a:p>
        </p:txBody>
      </p:sp>
      <p:pic>
        <p:nvPicPr>
          <p:cNvPr id="36870" name="Picture 6" descr="Linda1977 Chungli 04 4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85800"/>
            <a:ext cx="8875113" cy="601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892857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Formosa Magazine Democratic Movement, 1978-79</a:t>
            </a:r>
            <a:endParaRPr lang="en-US" dirty="0"/>
          </a:p>
        </p:txBody>
      </p:sp>
      <p:sp>
        <p:nvSpPr>
          <p:cNvPr id="3" name="Content Placeholder 2"/>
          <p:cNvSpPr>
            <a:spLocks noGrp="1"/>
          </p:cNvSpPr>
          <p:nvPr>
            <p:ph idx="1"/>
          </p:nvPr>
        </p:nvSpPr>
        <p:spPr/>
        <p:txBody>
          <a:bodyPr/>
          <a:lstStyle/>
          <a:p>
            <a:r>
              <a:rPr lang="en-US" dirty="0" smtClean="0"/>
              <a:t>The impetus for the democratic movement challenge to martial law was that it was clear that the United States would soon formally recognize the PRC.</a:t>
            </a:r>
          </a:p>
          <a:p>
            <a:r>
              <a:rPr lang="en-US" dirty="0" smtClean="0"/>
              <a:t>There was a deep fear that the PRC would immediately invade Taiwan.</a:t>
            </a:r>
          </a:p>
          <a:p>
            <a:r>
              <a:rPr lang="en-US" dirty="0" smtClean="0"/>
              <a:t>The movement hastened the end of martial law and opening of Taiwan to democratic process – no thanks, I would say, to the U.S., which harassed early human rights efforts.</a:t>
            </a:r>
            <a:endParaRPr lang="en-US" dirty="0"/>
          </a:p>
        </p:txBody>
      </p:sp>
    </p:spTree>
    <p:extLst>
      <p:ext uri="{BB962C8B-B14F-4D97-AF65-F5344CB8AC3E}">
        <p14:creationId xmlns:p14="http://schemas.microsoft.com/office/powerpoint/2010/main" val="341624035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81" name="Rectangle 5"/>
          <p:cNvSpPr>
            <a:spLocks noGrp="1" noChangeArrowheads="1"/>
          </p:cNvSpPr>
          <p:nvPr>
            <p:ph type="title"/>
          </p:nvPr>
        </p:nvSpPr>
        <p:spPr>
          <a:xfrm>
            <a:off x="457200" y="0"/>
            <a:ext cx="8229600" cy="2286000"/>
          </a:xfrm>
        </p:spPr>
        <p:txBody>
          <a:bodyPr>
            <a:normAutofit/>
          </a:bodyPr>
          <a:lstStyle/>
          <a:p>
            <a:r>
              <a:rPr lang="en-US" altLang="zh-TW" sz="2000" dirty="0">
                <a:solidFill>
                  <a:schemeClr val="bg1"/>
                </a:solidFill>
              </a:rPr>
              <a:t>Professor Chen Ku-</a:t>
            </a:r>
            <a:r>
              <a:rPr lang="en-US" altLang="zh-TW" sz="2000" dirty="0" err="1">
                <a:solidFill>
                  <a:schemeClr val="bg1"/>
                </a:solidFill>
              </a:rPr>
              <a:t>ying</a:t>
            </a:r>
            <a:r>
              <a:rPr lang="en-US" altLang="zh-TW" sz="2000" dirty="0">
                <a:solidFill>
                  <a:schemeClr val="bg1"/>
                </a:solidFill>
              </a:rPr>
              <a:t> </a:t>
            </a:r>
            <a:r>
              <a:rPr lang="zh-TW" altLang="en-US" sz="2000" dirty="0">
                <a:solidFill>
                  <a:schemeClr val="bg1"/>
                </a:solidFill>
              </a:rPr>
              <a:t>陳鼓應</a:t>
            </a:r>
            <a:r>
              <a:rPr lang="en-US" altLang="zh-TW" sz="2000" dirty="0">
                <a:solidFill>
                  <a:schemeClr val="bg1"/>
                </a:solidFill>
              </a:rPr>
              <a:t>, a mainlander intellectual purged from </a:t>
            </a:r>
            <a:r>
              <a:rPr lang="en-US" altLang="zh-TW" sz="2000" dirty="0" smtClean="0">
                <a:solidFill>
                  <a:schemeClr val="bg1"/>
                </a:solidFill>
              </a:rPr>
              <a:t>National </a:t>
            </a:r>
            <a:r>
              <a:rPr lang="en-US" altLang="zh-TW" sz="2000" dirty="0">
                <a:solidFill>
                  <a:schemeClr val="bg1"/>
                </a:solidFill>
              </a:rPr>
              <a:t>Taiwan University Philosophy </a:t>
            </a:r>
            <a:r>
              <a:rPr lang="en-US" altLang="zh-TW" sz="2000" dirty="0" err="1">
                <a:solidFill>
                  <a:schemeClr val="bg1"/>
                </a:solidFill>
              </a:rPr>
              <a:t>Dept</a:t>
            </a:r>
            <a:r>
              <a:rPr lang="en-US" altLang="zh-TW" sz="2000" dirty="0">
                <a:solidFill>
                  <a:schemeClr val="bg1"/>
                </a:solidFill>
              </a:rPr>
              <a:t> in 1971, </a:t>
            </a:r>
            <a:r>
              <a:rPr lang="en-US" altLang="zh-TW" sz="2000" dirty="0" smtClean="0">
                <a:solidFill>
                  <a:schemeClr val="bg1"/>
                </a:solidFill>
              </a:rPr>
              <a:t>recruited </a:t>
            </a:r>
            <a:r>
              <a:rPr lang="en-US" altLang="zh-TW" sz="2000" dirty="0">
                <a:solidFill>
                  <a:schemeClr val="bg1"/>
                </a:solidFill>
              </a:rPr>
              <a:t>foreign students for </a:t>
            </a:r>
            <a:r>
              <a:rPr lang="en-US" altLang="zh-TW" sz="2000" dirty="0">
                <a:solidFill>
                  <a:schemeClr val="bg1"/>
                </a:solidFill>
              </a:rPr>
              <a:t>human rights reporting. </a:t>
            </a:r>
            <a:r>
              <a:rPr lang="en-US" altLang="zh-TW" sz="2000" dirty="0" smtClean="0">
                <a:solidFill>
                  <a:schemeClr val="bg1"/>
                </a:solidFill>
              </a:rPr>
              <a:t>In </a:t>
            </a:r>
            <a:r>
              <a:rPr lang="en-US" altLang="zh-TW" sz="2000" dirty="0">
                <a:solidFill>
                  <a:schemeClr val="bg1"/>
                </a:solidFill>
              </a:rPr>
              <a:t>December 1978 he ran for election with the opposition </a:t>
            </a:r>
            <a:r>
              <a:rPr lang="en-US" altLang="zh-TW" sz="2000" dirty="0" smtClean="0">
                <a:solidFill>
                  <a:schemeClr val="bg1"/>
                </a:solidFill>
              </a:rPr>
              <a:t>coalition</a:t>
            </a:r>
            <a:r>
              <a:rPr lang="en-US" altLang="zh-TW" sz="2000" dirty="0" smtClean="0">
                <a:solidFill>
                  <a:schemeClr val="bg1"/>
                </a:solidFill>
              </a:rPr>
              <a:t>. Picture March 1979 at Taiwan Garrison Command.</a:t>
            </a:r>
            <a:endParaRPr lang="en-US" altLang="zh-TW" sz="2000" dirty="0">
              <a:solidFill>
                <a:schemeClr val="bg1"/>
              </a:solidFill>
            </a:endParaRPr>
          </a:p>
        </p:txBody>
      </p:sp>
      <p:sp>
        <p:nvSpPr>
          <p:cNvPr id="24582" name="Rectangle 6"/>
          <p:cNvSpPr>
            <a:spLocks noGrp="1" noChangeArrowheads="1"/>
          </p:cNvSpPr>
          <p:nvPr>
            <p:ph idx="1"/>
          </p:nvPr>
        </p:nvSpPr>
        <p:spPr>
          <a:xfrm>
            <a:off x="457200" y="2492375"/>
            <a:ext cx="8229600" cy="4105275"/>
          </a:xfrm>
        </p:spPr>
        <p:txBody>
          <a:bodyPr/>
          <a:lstStyle/>
          <a:p>
            <a:endParaRPr lang="en-US" altLang="en-US" dirty="0"/>
          </a:p>
        </p:txBody>
      </p:sp>
      <p:pic>
        <p:nvPicPr>
          <p:cNvPr id="24583" name="Picture 7" descr="LindaYuDengfa19790309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4837" y="2133600"/>
            <a:ext cx="6553200" cy="4440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766026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8" name="Rectangle 4"/>
          <p:cNvSpPr>
            <a:spLocks noGrp="1" noChangeArrowheads="1"/>
          </p:cNvSpPr>
          <p:nvPr>
            <p:ph type="title"/>
          </p:nvPr>
        </p:nvSpPr>
        <p:spPr/>
        <p:txBody>
          <a:bodyPr/>
          <a:lstStyle/>
          <a:p>
            <a:endParaRPr lang="en-US" altLang="en-US"/>
          </a:p>
        </p:txBody>
      </p:sp>
      <p:sp>
        <p:nvSpPr>
          <p:cNvPr id="47109" name="Rectangle 5"/>
          <p:cNvSpPr>
            <a:spLocks noGrp="1" noChangeArrowheads="1"/>
          </p:cNvSpPr>
          <p:nvPr>
            <p:ph idx="1"/>
          </p:nvPr>
        </p:nvSpPr>
        <p:spPr/>
        <p:txBody>
          <a:bodyPr/>
          <a:lstStyle/>
          <a:p>
            <a:endParaRPr lang="en-US" altLang="en-US"/>
          </a:p>
        </p:txBody>
      </p:sp>
      <p:pic>
        <p:nvPicPr>
          <p:cNvPr id="47110" name="Picture 6" descr="4 Shih and Yao on Tru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263063" cy="6858000"/>
          </a:xfrm>
          <a:prstGeom prst="rect">
            <a:avLst/>
          </a:prstGeom>
          <a:noFill/>
          <a:extLst>
            <a:ext uri="{909E8E84-426E-40DD-AFC4-6F175D3DCCD1}">
              <a14:hiddenFill xmlns:a14="http://schemas.microsoft.com/office/drawing/2010/main">
                <a:solidFill>
                  <a:srgbClr val="FFFFFF"/>
                </a:solidFill>
              </a14:hiddenFill>
            </a:ext>
          </a:extLst>
        </p:spPr>
      </p:pic>
      <p:sp>
        <p:nvSpPr>
          <p:cNvPr id="47111" name="Text Box 7"/>
          <p:cNvSpPr txBox="1">
            <a:spLocks noChangeArrowheads="1"/>
          </p:cNvSpPr>
          <p:nvPr/>
        </p:nvSpPr>
        <p:spPr bwMode="auto">
          <a:xfrm>
            <a:off x="5343525" y="255588"/>
            <a:ext cx="2611438" cy="70167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TW" sz="2000" b="1">
                <a:solidFill>
                  <a:schemeClr val="bg1"/>
                </a:solidFill>
              </a:rPr>
              <a:t>Kaohsiung Incident,</a:t>
            </a:r>
            <a:br>
              <a:rPr lang="en-US" altLang="zh-TW" sz="2000" b="1">
                <a:solidFill>
                  <a:schemeClr val="bg1"/>
                </a:solidFill>
              </a:rPr>
            </a:br>
            <a:r>
              <a:rPr lang="en-US" altLang="zh-TW" sz="2000" b="1">
                <a:solidFill>
                  <a:schemeClr val="bg1"/>
                </a:solidFill>
              </a:rPr>
              <a:t>December 10, 1979</a:t>
            </a:r>
          </a:p>
        </p:txBody>
      </p:sp>
    </p:spTree>
    <p:extLst>
      <p:ext uri="{BB962C8B-B14F-4D97-AF65-F5344CB8AC3E}">
        <p14:creationId xmlns:p14="http://schemas.microsoft.com/office/powerpoint/2010/main" val="133143397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endParaRPr lang="en-US" altLang="en-US"/>
          </a:p>
        </p:txBody>
      </p:sp>
      <p:sp>
        <p:nvSpPr>
          <p:cNvPr id="49155" name="Rectangle 3"/>
          <p:cNvSpPr>
            <a:spLocks noGrp="1" noChangeArrowheads="1"/>
          </p:cNvSpPr>
          <p:nvPr>
            <p:ph type="body" idx="1"/>
          </p:nvPr>
        </p:nvSpPr>
        <p:spPr/>
        <p:txBody>
          <a:bodyPr/>
          <a:lstStyle/>
          <a:p>
            <a:endParaRPr lang="en-US" altLang="en-US"/>
          </a:p>
        </p:txBody>
      </p:sp>
      <p:pic>
        <p:nvPicPr>
          <p:cNvPr id="49157" name="Picture 5" descr="11 Shih defiant in court"/>
          <p:cNvPicPr>
            <a:picLocks noChangeAspect="1" noChangeArrowheads="1"/>
          </p:cNvPicPr>
          <p:nvPr/>
        </p:nvPicPr>
        <p:blipFill>
          <a:blip r:embed="rId2" cstate="print">
            <a:extLst>
              <a:ext uri="{28A0092B-C50C-407E-A947-70E740481C1C}">
                <a14:useLocalDpi xmlns:a14="http://schemas.microsoft.com/office/drawing/2010/main" val="0"/>
              </a:ext>
            </a:extLst>
          </a:blip>
          <a:srcRect l="-6926" b="-9315"/>
          <a:stretch>
            <a:fillRect/>
          </a:stretch>
        </p:blipFill>
        <p:spPr bwMode="auto">
          <a:xfrm>
            <a:off x="5995988" y="2420938"/>
            <a:ext cx="3148012" cy="4867275"/>
          </a:xfrm>
          <a:prstGeom prst="rect">
            <a:avLst/>
          </a:prstGeom>
          <a:noFill/>
          <a:extLst>
            <a:ext uri="{909E8E84-426E-40DD-AFC4-6F175D3DCCD1}">
              <a14:hiddenFill xmlns:a14="http://schemas.microsoft.com/office/drawing/2010/main">
                <a:solidFill>
                  <a:srgbClr val="FFFFFF"/>
                </a:solidFill>
              </a14:hiddenFill>
            </a:ext>
          </a:extLst>
        </p:spPr>
      </p:pic>
      <p:pic>
        <p:nvPicPr>
          <p:cNvPr id="49156" name="Picture 4" descr="10 8 defendants military cou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838950" cy="5748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996084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0" name="Rectangle 4"/>
          <p:cNvSpPr>
            <a:spLocks noGrp="1" noChangeArrowheads="1"/>
          </p:cNvSpPr>
          <p:nvPr>
            <p:ph type="title"/>
          </p:nvPr>
        </p:nvSpPr>
        <p:spPr>
          <a:xfrm>
            <a:off x="5795963" y="0"/>
            <a:ext cx="3168650" cy="4076700"/>
          </a:xfrm>
        </p:spPr>
        <p:txBody>
          <a:bodyPr/>
          <a:lstStyle/>
          <a:p>
            <a:r>
              <a:rPr lang="en-US" altLang="zh-TW" sz="2000" dirty="0">
                <a:solidFill>
                  <a:srgbClr val="FF0000"/>
                </a:solidFill>
              </a:rPr>
              <a:t>During the March 1980 trial, Linda and her mother Nellie G. </a:t>
            </a:r>
            <a:r>
              <a:rPr lang="en-US" altLang="zh-TW" sz="2000" dirty="0" err="1">
                <a:solidFill>
                  <a:srgbClr val="FF0000"/>
                </a:solidFill>
              </a:rPr>
              <a:t>Amondson</a:t>
            </a:r>
            <a:r>
              <a:rPr lang="en-US" altLang="zh-TW" sz="2000" dirty="0">
                <a:solidFill>
                  <a:srgbClr val="FF0000"/>
                </a:solidFill>
              </a:rPr>
              <a:t> in Hong Kong prepped foreign reporters and helped the wives issue appeals. </a:t>
            </a:r>
            <a:r>
              <a:rPr lang="en-US" altLang="zh-TW" sz="2000" dirty="0" err="1">
                <a:solidFill>
                  <a:srgbClr val="FF0000"/>
                </a:solidFill>
              </a:rPr>
              <a:t>Gerrit</a:t>
            </a:r>
            <a:r>
              <a:rPr lang="en-US" altLang="zh-TW" sz="2000" dirty="0">
                <a:solidFill>
                  <a:srgbClr val="FF0000"/>
                </a:solidFill>
              </a:rPr>
              <a:t> van der Wees continued </a:t>
            </a:r>
            <a:r>
              <a:rPr lang="en-US" altLang="zh-TW" sz="2000" i="1" dirty="0">
                <a:solidFill>
                  <a:srgbClr val="FF0000"/>
                </a:solidFill>
              </a:rPr>
              <a:t>Taiwan Communiqué</a:t>
            </a:r>
            <a:r>
              <a:rPr lang="en-US" altLang="zh-TW" sz="2000" dirty="0">
                <a:solidFill>
                  <a:srgbClr val="FF0000"/>
                </a:solidFill>
              </a:rPr>
              <a:t> for English information dissemination.</a:t>
            </a:r>
          </a:p>
        </p:txBody>
      </p:sp>
      <p:sp>
        <p:nvSpPr>
          <p:cNvPr id="50181" name="Rectangle 5"/>
          <p:cNvSpPr>
            <a:spLocks noGrp="1" noChangeArrowheads="1"/>
          </p:cNvSpPr>
          <p:nvPr>
            <p:ph idx="1"/>
          </p:nvPr>
        </p:nvSpPr>
        <p:spPr/>
        <p:txBody>
          <a:bodyPr/>
          <a:lstStyle/>
          <a:p>
            <a:endParaRPr lang="en-US" altLang="en-US" dirty="0"/>
          </a:p>
        </p:txBody>
      </p:sp>
      <p:pic>
        <p:nvPicPr>
          <p:cNvPr id="50182" name="Picture 6" descr="HK Press Conf 19800314 BWbest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645150" cy="6597650"/>
          </a:xfrm>
          <a:prstGeom prst="rect">
            <a:avLst/>
          </a:prstGeom>
          <a:noFill/>
          <a:extLst>
            <a:ext uri="{909E8E84-426E-40DD-AFC4-6F175D3DCCD1}">
              <a14:hiddenFill xmlns:a14="http://schemas.microsoft.com/office/drawing/2010/main">
                <a:solidFill>
                  <a:srgbClr val="FFFFFF"/>
                </a:solidFill>
              </a14:hiddenFill>
            </a:ext>
          </a:extLst>
        </p:spPr>
      </p:pic>
      <p:pic>
        <p:nvPicPr>
          <p:cNvPr id="50183" name="Picture 7" descr="DSC00652 Nellie Gerrit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35600" y="4076700"/>
            <a:ext cx="3708400" cy="2781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269048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Voice of Taiwan </a:t>
            </a:r>
            <a:r>
              <a:rPr lang="en-US" dirty="0" smtClean="0"/>
              <a:t>by telephone</a:t>
            </a:r>
            <a:endParaRPr lang="en-US" dirty="0"/>
          </a:p>
        </p:txBody>
      </p:sp>
      <p:sp>
        <p:nvSpPr>
          <p:cNvPr id="3" name="Content Placeholder 2"/>
          <p:cNvSpPr>
            <a:spLocks noGrp="1"/>
          </p:cNvSpPr>
          <p:nvPr>
            <p:ph idx="1"/>
          </p:nvPr>
        </p:nvSpPr>
        <p:spPr>
          <a:xfrm>
            <a:off x="152400" y="1600200"/>
            <a:ext cx="8534400" cy="5029200"/>
          </a:xfrm>
        </p:spPr>
        <p:txBody>
          <a:bodyPr>
            <a:normAutofit fontScale="92500"/>
          </a:bodyPr>
          <a:lstStyle/>
          <a:p>
            <a:r>
              <a:rPr lang="en-US" dirty="0"/>
              <a:t>The democratic movement in Taiwan energized </a:t>
            </a:r>
            <a:r>
              <a:rPr lang="en-US" dirty="0" smtClean="0"/>
              <a:t>Taiwanese-Americans. And new </a:t>
            </a:r>
            <a:r>
              <a:rPr lang="en-US" dirty="0"/>
              <a:t>waves of migration to the United States, </a:t>
            </a:r>
            <a:r>
              <a:rPr lang="en-US" dirty="0" smtClean="0"/>
              <a:t>Taiwanese </a:t>
            </a:r>
            <a:r>
              <a:rPr lang="en-US" dirty="0"/>
              <a:t>businessmen who could get a “green card” with investment of half a million dollars, had also diversified the Taiwanese-Americans away from college towns, and brought closer contact </a:t>
            </a:r>
            <a:r>
              <a:rPr lang="en-US" dirty="0" smtClean="0"/>
              <a:t>with Taiwan. </a:t>
            </a:r>
          </a:p>
          <a:p>
            <a:r>
              <a:rPr lang="en-US" i="1" dirty="0" smtClean="0"/>
              <a:t>The </a:t>
            </a:r>
            <a:r>
              <a:rPr lang="en-US" i="1" dirty="0"/>
              <a:t>Voice of Taiwan</a:t>
            </a:r>
            <a:r>
              <a:rPr lang="en-US" dirty="0"/>
              <a:t>, a telephone-recorded-message news network that broadcast news of the democratic movement in Taiwan daily during 1978-81, was founded in Flushing, New York, from a Presbyterian Church information service.</a:t>
            </a:r>
          </a:p>
          <a:p>
            <a:endParaRPr lang="en-US" dirty="0"/>
          </a:p>
        </p:txBody>
      </p:sp>
    </p:spTree>
    <p:extLst>
      <p:ext uri="{BB962C8B-B14F-4D97-AF65-F5344CB8AC3E}">
        <p14:creationId xmlns:p14="http://schemas.microsoft.com/office/powerpoint/2010/main" val="31369859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4"/>
          <p:cNvSpPr>
            <a:spLocks noGrp="1" noChangeArrowheads="1"/>
          </p:cNvSpPr>
          <p:nvPr>
            <p:ph type="title"/>
          </p:nvPr>
        </p:nvSpPr>
        <p:spPr/>
        <p:txBody>
          <a:bodyPr/>
          <a:lstStyle/>
          <a:p>
            <a:endParaRPr lang="en-US" altLang="en-US"/>
          </a:p>
        </p:txBody>
      </p:sp>
      <p:sp>
        <p:nvSpPr>
          <p:cNvPr id="17413" name="Rectangle 5"/>
          <p:cNvSpPr>
            <a:spLocks noGrp="1" noChangeArrowheads="1"/>
          </p:cNvSpPr>
          <p:nvPr>
            <p:ph idx="1"/>
          </p:nvPr>
        </p:nvSpPr>
        <p:spPr/>
        <p:txBody>
          <a:bodyPr/>
          <a:lstStyle/>
          <a:p>
            <a:endParaRPr lang="en-US" altLang="en-US"/>
          </a:p>
        </p:txBody>
      </p:sp>
      <p:pic>
        <p:nvPicPr>
          <p:cNvPr id="17414" name="Picture 6" descr="InterComHRinTaiwanLogo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525" y="1700213"/>
            <a:ext cx="2665413" cy="2570162"/>
          </a:xfrm>
          <a:prstGeom prst="rect">
            <a:avLst/>
          </a:prstGeom>
          <a:noFill/>
          <a:extLst>
            <a:ext uri="{909E8E84-426E-40DD-AFC4-6F175D3DCCD1}">
              <a14:hiddenFill xmlns:a14="http://schemas.microsoft.com/office/drawing/2010/main">
                <a:solidFill>
                  <a:srgbClr val="FFFFFF"/>
                </a:solidFill>
              </a14:hiddenFill>
            </a:ext>
          </a:extLst>
        </p:spPr>
      </p:pic>
      <p:pic>
        <p:nvPicPr>
          <p:cNvPr id="17415" name="Picture 7" descr="TaiwanCommuniq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3" y="4652963"/>
            <a:ext cx="7605712" cy="1982787"/>
          </a:xfrm>
          <a:prstGeom prst="rect">
            <a:avLst/>
          </a:prstGeom>
          <a:noFill/>
          <a:extLst>
            <a:ext uri="{909E8E84-426E-40DD-AFC4-6F175D3DCCD1}">
              <a14:hiddenFill xmlns:a14="http://schemas.microsoft.com/office/drawing/2010/main">
                <a:solidFill>
                  <a:srgbClr val="FFFFFF"/>
                </a:solidFill>
              </a14:hiddenFill>
            </a:ext>
          </a:extLst>
        </p:spPr>
      </p:pic>
      <p:pic>
        <p:nvPicPr>
          <p:cNvPr id="17417" name="Picture 9" descr="VoiceofTaiwanLogo5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908050"/>
            <a:ext cx="3816350" cy="3494088"/>
          </a:xfrm>
          <a:prstGeom prst="rect">
            <a:avLst/>
          </a:prstGeom>
          <a:noFill/>
          <a:extLst>
            <a:ext uri="{909E8E84-426E-40DD-AFC4-6F175D3DCCD1}">
              <a14:hiddenFill xmlns:a14="http://schemas.microsoft.com/office/drawing/2010/main">
                <a:solidFill>
                  <a:srgbClr val="FFFFFF"/>
                </a:solidFill>
              </a14:hiddenFill>
            </a:ext>
          </a:extLst>
        </p:spPr>
      </p:pic>
      <p:pic>
        <p:nvPicPr>
          <p:cNvPr id="17418" name="Picture 10" descr="Formosan Assn for Human Righ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33375"/>
            <a:ext cx="8893175" cy="547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261246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4"/>
          <p:cNvSpPr>
            <a:spLocks noGrp="1" noChangeArrowheads="1"/>
          </p:cNvSpPr>
          <p:nvPr>
            <p:ph type="title"/>
          </p:nvPr>
        </p:nvSpPr>
        <p:spPr>
          <a:xfrm>
            <a:off x="1835150" y="274638"/>
            <a:ext cx="4321175" cy="3225800"/>
          </a:xfrm>
        </p:spPr>
        <p:txBody>
          <a:bodyPr/>
          <a:lstStyle/>
          <a:p>
            <a:endParaRPr lang="en-US" altLang="en-US"/>
          </a:p>
        </p:txBody>
      </p:sp>
      <p:sp>
        <p:nvSpPr>
          <p:cNvPr id="14341" name="Rectangle 5"/>
          <p:cNvSpPr>
            <a:spLocks noGrp="1" noChangeArrowheads="1"/>
          </p:cNvSpPr>
          <p:nvPr>
            <p:ph idx="1"/>
          </p:nvPr>
        </p:nvSpPr>
        <p:spPr/>
        <p:txBody>
          <a:bodyPr/>
          <a:lstStyle/>
          <a:p>
            <a:endParaRPr lang="en-US" altLang="en-US"/>
          </a:p>
        </p:txBody>
      </p:sp>
      <p:pic>
        <p:nvPicPr>
          <p:cNvPr id="14342" name="Picture 6" descr="Postcard2DoveSiz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125" y="188913"/>
            <a:ext cx="2338388" cy="3311525"/>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OverseasAllianceDemoRuleTaiw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7632" y="4343400"/>
            <a:ext cx="7343775" cy="2300287"/>
          </a:xfrm>
          <a:prstGeom prst="rect">
            <a:avLst/>
          </a:prstGeom>
          <a:noFill/>
          <a:extLst>
            <a:ext uri="{909E8E84-426E-40DD-AFC4-6F175D3DCCD1}">
              <a14:hiddenFill xmlns:a14="http://schemas.microsoft.com/office/drawing/2010/main">
                <a:solidFill>
                  <a:srgbClr val="FFFFFF"/>
                </a:solidFill>
              </a14:hiddenFill>
            </a:ext>
          </a:extLst>
        </p:spPr>
      </p:pic>
      <p:pic>
        <p:nvPicPr>
          <p:cNvPr id="14345" name="Picture 9" descr="TaiwanChurchNew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533400"/>
            <a:ext cx="1590675" cy="4027487"/>
          </a:xfrm>
          <a:prstGeom prst="rect">
            <a:avLst/>
          </a:prstGeom>
          <a:noFill/>
          <a:extLst>
            <a:ext uri="{909E8E84-426E-40DD-AFC4-6F175D3DCCD1}">
              <a14:hiddenFill xmlns:a14="http://schemas.microsoft.com/office/drawing/2010/main">
                <a:solidFill>
                  <a:srgbClr val="FFFFFF"/>
                </a:solidFill>
              </a14:hiddenFill>
            </a:ext>
          </a:extLst>
        </p:spPr>
      </p:pic>
      <p:pic>
        <p:nvPicPr>
          <p:cNvPr id="14346" name="Picture 10" descr="071210_245"/>
          <p:cNvPicPr>
            <a:picLocks noChangeAspect="1" noChangeArrowheads="1"/>
          </p:cNvPicPr>
          <p:nvPr/>
        </p:nvPicPr>
        <p:blipFill>
          <a:blip r:embed="rId5">
            <a:lum bright="6000"/>
            <a:extLst>
              <a:ext uri="{28A0092B-C50C-407E-A947-70E740481C1C}">
                <a14:useLocalDpi xmlns:a14="http://schemas.microsoft.com/office/drawing/2010/main" val="0"/>
              </a:ext>
            </a:extLst>
          </a:blip>
          <a:srcRect/>
          <a:stretch>
            <a:fillRect/>
          </a:stretch>
        </p:blipFill>
        <p:spPr bwMode="auto">
          <a:xfrm>
            <a:off x="1908175" y="188913"/>
            <a:ext cx="4535488" cy="3311525"/>
          </a:xfrm>
          <a:prstGeom prst="rect">
            <a:avLst/>
          </a:prstGeom>
          <a:noFill/>
          <a:extLst>
            <a:ext uri="{909E8E84-426E-40DD-AFC4-6F175D3DCCD1}">
              <a14:hiddenFill xmlns:a14="http://schemas.microsoft.com/office/drawing/2010/main">
                <a:solidFill>
                  <a:srgbClr val="FFFFFF"/>
                </a:solidFill>
              </a14:hiddenFill>
            </a:ext>
          </a:extLst>
        </p:spPr>
      </p:pic>
      <p:sp>
        <p:nvSpPr>
          <p:cNvPr id="14347" name="Text Box 11"/>
          <p:cNvSpPr txBox="1">
            <a:spLocks noChangeArrowheads="1"/>
          </p:cNvSpPr>
          <p:nvPr/>
        </p:nvSpPr>
        <p:spPr bwMode="auto">
          <a:xfrm>
            <a:off x="2555875" y="3500438"/>
            <a:ext cx="6026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en-US" altLang="zh-TW" b="1"/>
              <a:t>Reverend Roger Chao </a:t>
            </a:r>
            <a:r>
              <a:rPr lang="zh-TW" altLang="en-US" b="1"/>
              <a:t>超有源</a:t>
            </a:r>
            <a:r>
              <a:rPr lang="en-US" altLang="zh-TW" b="1"/>
              <a:t>, Germany, </a:t>
            </a:r>
            <a:br>
              <a:rPr lang="en-US" altLang="zh-TW" b="1"/>
            </a:br>
            <a:r>
              <a:rPr lang="en-US" altLang="zh-TW" b="1"/>
              <a:t>Taiwanese Christian Self-Determination Movement</a:t>
            </a:r>
            <a:r>
              <a:rPr lang="en-US" altLang="zh-TW"/>
              <a:t> </a:t>
            </a:r>
          </a:p>
        </p:txBody>
      </p:sp>
    </p:spTree>
    <p:extLst>
      <p:ext uri="{BB962C8B-B14F-4D97-AF65-F5344CB8AC3E}">
        <p14:creationId xmlns:p14="http://schemas.microsoft.com/office/powerpoint/2010/main" val="24380994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Tiger Flag, 1895</a:t>
            </a:r>
            <a:endParaRPr lang="en-US" dirty="0"/>
          </a:p>
        </p:txBody>
      </p:sp>
      <p:sp>
        <p:nvSpPr>
          <p:cNvPr id="3" name="Content Placeholder 2"/>
          <p:cNvSpPr>
            <a:spLocks noGrp="1"/>
          </p:cNvSpPr>
          <p:nvPr>
            <p:ph idx="1"/>
          </p:nvPr>
        </p:nvSpPr>
        <p:spPr/>
        <p:txBody>
          <a:bodyPr/>
          <a:lstStyle/>
          <a:p>
            <a:endParaRPr lang="en-US" dirty="0"/>
          </a:p>
        </p:txBody>
      </p:sp>
      <p:sp>
        <p:nvSpPr>
          <p:cNvPr id="5" name="AutoShape 2" descr="「taiwan tiger flag」的圖片搜尋結果"/>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4" descr="「taiwan tiger flag」的圖片搜尋結果"/>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4341"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524000"/>
            <a:ext cx="5602897" cy="4815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47031169"/>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65100" y="3657600"/>
            <a:ext cx="4787900" cy="2879725"/>
          </a:xfrm>
          <a:ln>
            <a:noFill/>
          </a:ln>
        </p:spPr>
        <p:txBody>
          <a:bodyPr>
            <a:noAutofit/>
          </a:bodyPr>
          <a:lstStyle/>
          <a:p>
            <a:pPr algn="l"/>
            <a:r>
              <a:rPr lang="en-US" altLang="zh-TW" sz="2800" dirty="0">
                <a:solidFill>
                  <a:srgbClr val="C00000"/>
                </a:solidFill>
                <a:latin typeface="Arial Narrow" panose="020B0606020202030204" pitchFamily="34" charset="0"/>
              </a:rPr>
              <a:t>The organization of </a:t>
            </a:r>
            <a:r>
              <a:rPr lang="en-US" altLang="zh-TW" sz="2800" dirty="0" smtClean="0">
                <a:solidFill>
                  <a:srgbClr val="C00000"/>
                </a:solidFill>
                <a:latin typeface="Arial Narrow" panose="020B0606020202030204" pitchFamily="34" charset="0"/>
              </a:rPr>
              <a:t>pro-PRC  Lin </a:t>
            </a:r>
            <a:r>
              <a:rPr lang="en-US" altLang="zh-TW" sz="2800" dirty="0">
                <a:solidFill>
                  <a:srgbClr val="C00000"/>
                </a:solidFill>
                <a:latin typeface="Arial Narrow" panose="020B0606020202030204" pitchFamily="34" charset="0"/>
              </a:rPr>
              <a:t>Hsiao-</a:t>
            </a:r>
            <a:r>
              <a:rPr lang="en-US" altLang="zh-TW" sz="2800" dirty="0" err="1">
                <a:solidFill>
                  <a:srgbClr val="C00000"/>
                </a:solidFill>
                <a:latin typeface="Arial Narrow" panose="020B0606020202030204" pitchFamily="34" charset="0"/>
              </a:rPr>
              <a:t>hsin</a:t>
            </a:r>
            <a:r>
              <a:rPr lang="en-US" altLang="zh-TW" sz="2800" dirty="0">
                <a:solidFill>
                  <a:srgbClr val="C00000"/>
                </a:solidFill>
                <a:latin typeface="Arial Narrow" panose="020B0606020202030204" pitchFamily="34" charset="0"/>
              </a:rPr>
              <a:t> </a:t>
            </a:r>
            <a:r>
              <a:rPr lang="zh-TW" altLang="en-US" sz="2800" dirty="0">
                <a:solidFill>
                  <a:srgbClr val="C00000"/>
                </a:solidFill>
                <a:latin typeface="Arial Narrow" panose="020B0606020202030204" pitchFamily="34" charset="0"/>
              </a:rPr>
              <a:t>林孝信 </a:t>
            </a:r>
            <a:r>
              <a:rPr lang="en-US" altLang="zh-TW" sz="2800" dirty="0">
                <a:solidFill>
                  <a:srgbClr val="C00000"/>
                </a:solidFill>
                <a:latin typeface="Arial Narrow" panose="020B0606020202030204" pitchFamily="34" charset="0"/>
              </a:rPr>
              <a:t>in Chicago, OSDMT </a:t>
            </a:r>
            <a:r>
              <a:rPr lang="zh-TW" altLang="en-US" sz="2800" dirty="0">
                <a:solidFill>
                  <a:srgbClr val="C00000"/>
                </a:solidFill>
                <a:latin typeface="Arial Narrow" panose="020B0606020202030204" pitchFamily="34" charset="0"/>
              </a:rPr>
              <a:t>台灣民主運動支援會</a:t>
            </a:r>
            <a:r>
              <a:rPr lang="en-US" altLang="zh-TW" sz="2800" dirty="0">
                <a:solidFill>
                  <a:srgbClr val="C00000"/>
                </a:solidFill>
                <a:latin typeface="Arial Narrow" panose="020B0606020202030204" pitchFamily="34" charset="0"/>
              </a:rPr>
              <a:t>, </a:t>
            </a:r>
            <a:r>
              <a:rPr lang="en-US" altLang="zh-TW" sz="2800" dirty="0" smtClean="0">
                <a:solidFill>
                  <a:srgbClr val="C00000"/>
                </a:solidFill>
                <a:latin typeface="Arial Narrow" panose="020B0606020202030204" pitchFamily="34" charset="0"/>
              </a:rPr>
              <a:t>about 1978-80</a:t>
            </a:r>
            <a:r>
              <a:rPr lang="en-US" altLang="zh-TW" sz="2800" dirty="0">
                <a:solidFill>
                  <a:srgbClr val="C00000"/>
                </a:solidFill>
                <a:latin typeface="Arial Narrow" panose="020B0606020202030204" pitchFamily="34" charset="0"/>
              </a:rPr>
              <a:t>, put together an excellent booklet reproducing documents on KMT spies on US campuses.</a:t>
            </a:r>
          </a:p>
        </p:txBody>
      </p:sp>
      <p:sp>
        <p:nvSpPr>
          <p:cNvPr id="13315" name="Rectangle 3"/>
          <p:cNvSpPr>
            <a:spLocks noGrp="1" noChangeArrowheads="1"/>
          </p:cNvSpPr>
          <p:nvPr>
            <p:ph type="body" idx="1"/>
          </p:nvPr>
        </p:nvSpPr>
        <p:spPr>
          <a:xfrm>
            <a:off x="4953000" y="1600200"/>
            <a:ext cx="3733800" cy="4709160"/>
          </a:xfrm>
        </p:spPr>
        <p:txBody>
          <a:bodyPr/>
          <a:lstStyle/>
          <a:p>
            <a:endParaRPr lang="en-US" altLang="en-US" dirty="0"/>
          </a:p>
        </p:txBody>
      </p:sp>
      <p:pic>
        <p:nvPicPr>
          <p:cNvPr id="13317" name="Picture 5" descr="OSDM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825" y="0"/>
            <a:ext cx="4857750" cy="3548063"/>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OSDMT-KMT_ey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881063"/>
            <a:ext cx="3990975" cy="533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673538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ltLang="zh-TW" sz="4400" dirty="0">
                <a:solidFill>
                  <a:srgbClr val="C00000"/>
                </a:solidFill>
                <a:latin typeface="Arial Narrow" panose="020B0606020202030204" pitchFamily="34" charset="0"/>
              </a:rPr>
              <a:t>Lin Hsiao-</a:t>
            </a:r>
            <a:r>
              <a:rPr lang="en-US" altLang="zh-TW" sz="4400" dirty="0" err="1">
                <a:solidFill>
                  <a:srgbClr val="C00000"/>
                </a:solidFill>
                <a:latin typeface="Arial Narrow" panose="020B0606020202030204" pitchFamily="34" charset="0"/>
              </a:rPr>
              <a:t>hsin</a:t>
            </a:r>
            <a:r>
              <a:rPr lang="en-US" altLang="zh-TW" sz="4400" dirty="0">
                <a:solidFill>
                  <a:srgbClr val="C00000"/>
                </a:solidFill>
                <a:latin typeface="Arial Narrow" panose="020B0606020202030204" pitchFamily="34" charset="0"/>
              </a:rPr>
              <a:t> </a:t>
            </a:r>
            <a:r>
              <a:rPr lang="zh-TW" altLang="en-US" sz="4400" dirty="0">
                <a:solidFill>
                  <a:srgbClr val="C00000"/>
                </a:solidFill>
                <a:latin typeface="Arial Narrow" panose="020B0606020202030204" pitchFamily="34" charset="0"/>
              </a:rPr>
              <a:t>林孝</a:t>
            </a:r>
            <a:r>
              <a:rPr lang="zh-TW" altLang="en-US" sz="4400" dirty="0" smtClean="0">
                <a:solidFill>
                  <a:srgbClr val="C00000"/>
                </a:solidFill>
                <a:latin typeface="Arial Narrow" panose="020B0606020202030204" pitchFamily="34" charset="0"/>
              </a:rPr>
              <a:t>信</a:t>
            </a:r>
            <a:r>
              <a:rPr lang="en-US" altLang="zh-TW" sz="4400" dirty="0" smtClean="0">
                <a:solidFill>
                  <a:srgbClr val="C00000"/>
                </a:solidFill>
                <a:latin typeface="Arial Narrow" panose="020B0606020202030204" pitchFamily="34" charset="0"/>
              </a:rPr>
              <a:t>,</a:t>
            </a:r>
            <a:r>
              <a:rPr lang="zh-TW" altLang="en-US" sz="4400" dirty="0" smtClean="0">
                <a:solidFill>
                  <a:srgbClr val="C00000"/>
                </a:solidFill>
                <a:latin typeface="Arial Narrow" panose="020B0606020202030204" pitchFamily="34" charset="0"/>
              </a:rPr>
              <a:t> </a:t>
            </a:r>
            <a:r>
              <a:rPr lang="en-US" altLang="zh-TW" sz="4400" dirty="0" smtClean="0">
                <a:solidFill>
                  <a:srgbClr val="C00000"/>
                </a:solidFill>
                <a:latin typeface="Arial Narrow" panose="020B0606020202030204" pitchFamily="34" charset="0"/>
              </a:rPr>
              <a:t>pro-PRC group</a:t>
            </a:r>
            <a:endParaRPr lang="en-US" dirty="0"/>
          </a:p>
        </p:txBody>
      </p:sp>
      <p:sp>
        <p:nvSpPr>
          <p:cNvPr id="3" name="Content Placeholder 2"/>
          <p:cNvSpPr>
            <a:spLocks noGrp="1"/>
          </p:cNvSpPr>
          <p:nvPr>
            <p:ph idx="1"/>
          </p:nvPr>
        </p:nvSpPr>
        <p:spPr>
          <a:xfrm>
            <a:off x="4267200" y="1295400"/>
            <a:ext cx="4724400" cy="5013960"/>
          </a:xfrm>
        </p:spPr>
        <p:txBody>
          <a:bodyPr>
            <a:normAutofit/>
          </a:bodyPr>
          <a:lstStyle/>
          <a:p>
            <a:r>
              <a:rPr lang="en-US" dirty="0" smtClean="0"/>
              <a:t>Lin founded OSDMT in Chicago in 1979. Most members were pro-PRC.</a:t>
            </a:r>
          </a:p>
          <a:p>
            <a:r>
              <a:rPr lang="en-US" dirty="0" smtClean="0"/>
              <a:t>They tried to make China support Taiwan democracy; disappointed in 1985, Li </a:t>
            </a:r>
            <a:r>
              <a:rPr lang="en-US" dirty="0" err="1" smtClean="0"/>
              <a:t>Xiannian</a:t>
            </a:r>
            <a:r>
              <a:rPr lang="en-US" dirty="0" smtClean="0"/>
              <a:t> stmt.</a:t>
            </a:r>
          </a:p>
          <a:p>
            <a:r>
              <a:rPr lang="en-US" dirty="0" smtClean="0"/>
              <a:t>Lin returned to Taiwan about 1991, founded community colleges, social activist hotbed.</a:t>
            </a:r>
            <a:endParaRPr lang="en-US" dirty="0"/>
          </a:p>
        </p:txBody>
      </p:sp>
      <p:pic>
        <p:nvPicPr>
          <p:cNvPr id="3074" name="Picture 2" descr="Siao-sin Lin 20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819400"/>
            <a:ext cx="4543667" cy="341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54925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Save Taiwan by Lobbying?</a:t>
            </a:r>
            <a:endParaRPr lang="en-US" dirty="0"/>
          </a:p>
        </p:txBody>
      </p:sp>
      <p:sp>
        <p:nvSpPr>
          <p:cNvPr id="3" name="Content Placeholder 2"/>
          <p:cNvSpPr>
            <a:spLocks noGrp="1"/>
          </p:cNvSpPr>
          <p:nvPr>
            <p:ph idx="1"/>
          </p:nvPr>
        </p:nvSpPr>
        <p:spPr/>
        <p:txBody>
          <a:bodyPr>
            <a:normAutofit lnSpcReduction="10000"/>
          </a:bodyPr>
          <a:lstStyle/>
          <a:p>
            <a:r>
              <a:rPr lang="en-US" dirty="0"/>
              <a:t>In 1980 Ronald Reagan’s lawyers </a:t>
            </a:r>
            <a:r>
              <a:rPr lang="en-US" dirty="0" err="1"/>
              <a:t>Deaver</a:t>
            </a:r>
            <a:r>
              <a:rPr lang="en-US" dirty="0"/>
              <a:t> and Hannaford  were receiving a monthly retainer of US$5,000 from the ROC government</a:t>
            </a:r>
            <a:r>
              <a:rPr lang="en-US" dirty="0" smtClean="0"/>
              <a:t>.</a:t>
            </a:r>
          </a:p>
          <a:p>
            <a:r>
              <a:rPr lang="en-US" dirty="0" smtClean="0"/>
              <a:t>WUFI and its successor Formosan Association for Public Affairs (FAPA) have put their efforts into lobbying the U.S. Congress and public.</a:t>
            </a:r>
          </a:p>
          <a:p>
            <a:r>
              <a:rPr lang="en-US" dirty="0" smtClean="0"/>
              <a:t>The </a:t>
            </a:r>
            <a:r>
              <a:rPr lang="en-US" dirty="0"/>
              <a:t>Washington Beltway mentality </a:t>
            </a:r>
            <a:r>
              <a:rPr lang="en-US" dirty="0" smtClean="0"/>
              <a:t>has continued </a:t>
            </a:r>
            <a:r>
              <a:rPr lang="en-US" dirty="0"/>
              <a:t>to grow as a generation of Taiwanese-Americans matured, and began to feel their political space and interests within the American </a:t>
            </a:r>
            <a:r>
              <a:rPr lang="en-US" dirty="0" smtClean="0"/>
              <a:t>framework.</a:t>
            </a:r>
            <a:endParaRPr lang="en-US" dirty="0"/>
          </a:p>
        </p:txBody>
      </p:sp>
    </p:spTree>
    <p:extLst>
      <p:ext uri="{BB962C8B-B14F-4D97-AF65-F5344CB8AC3E}">
        <p14:creationId xmlns:p14="http://schemas.microsoft.com/office/powerpoint/2010/main" val="272982573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Leftist Taiwanese in the U.S.</a:t>
            </a:r>
            <a:endParaRPr lang="en-US" dirty="0"/>
          </a:p>
        </p:txBody>
      </p:sp>
      <p:sp>
        <p:nvSpPr>
          <p:cNvPr id="3" name="Content Placeholder 2"/>
          <p:cNvSpPr>
            <a:spLocks noGrp="1"/>
          </p:cNvSpPr>
          <p:nvPr>
            <p:ph idx="1"/>
          </p:nvPr>
        </p:nvSpPr>
        <p:spPr>
          <a:xfrm>
            <a:off x="457200" y="1371600"/>
            <a:ext cx="8229600" cy="5181600"/>
          </a:xfrm>
        </p:spPr>
        <p:txBody>
          <a:bodyPr>
            <a:normAutofit lnSpcReduction="10000"/>
          </a:bodyPr>
          <a:lstStyle/>
          <a:p>
            <a:r>
              <a:rPr lang="en-US" dirty="0" smtClean="0"/>
              <a:t>Some </a:t>
            </a:r>
            <a:r>
              <a:rPr lang="en-US" dirty="0"/>
              <a:t>Taiwanese abroad </a:t>
            </a:r>
            <a:r>
              <a:rPr lang="en-US" dirty="0" smtClean="0"/>
              <a:t>were influenced by </a:t>
            </a:r>
            <a:r>
              <a:rPr lang="en-US" dirty="0"/>
              <a:t>anti-Vietnam War and social movements in the 1970’s, and about 1976 an offshoot of Su </a:t>
            </a:r>
            <a:r>
              <a:rPr lang="en-US" dirty="0" err="1"/>
              <a:t>Beng’s</a:t>
            </a:r>
            <a:r>
              <a:rPr lang="en-US" dirty="0"/>
              <a:t> Marxist-Leninist national liberation line formed clandestinely in the US, with the publication </a:t>
            </a:r>
            <a:r>
              <a:rPr lang="en-US" i="1" dirty="0"/>
              <a:t>Taiwan Era</a:t>
            </a:r>
            <a:r>
              <a:rPr lang="en-US" dirty="0"/>
              <a:t> (</a:t>
            </a:r>
            <a:r>
              <a:rPr lang="en-US" i="1" dirty="0"/>
              <a:t>Taiwan </a:t>
            </a:r>
            <a:r>
              <a:rPr lang="en-US" i="1" dirty="0" err="1"/>
              <a:t>Shidai</a:t>
            </a:r>
            <a:r>
              <a:rPr lang="en-US" dirty="0"/>
              <a:t>). </a:t>
            </a:r>
            <a:r>
              <a:rPr lang="en-US" dirty="0" smtClean="0"/>
              <a:t>In 1980-84, it vigorously challenged WUFI, but disappeared in 1986.</a:t>
            </a:r>
          </a:p>
          <a:p>
            <a:r>
              <a:rPr lang="en-US" dirty="0" smtClean="0"/>
              <a:t>Su </a:t>
            </a:r>
            <a:r>
              <a:rPr lang="en-US" dirty="0" err="1"/>
              <a:t>Beng’s</a:t>
            </a:r>
            <a:r>
              <a:rPr lang="en-US" dirty="0"/>
              <a:t> distinction from the conservative TIM groups is that he expressly labeled the Taiwanese bourgeoisie who cooperated with and benefited from the KMT rulers as compradors, categorized as enemies.</a:t>
            </a:r>
          </a:p>
        </p:txBody>
      </p:sp>
    </p:spTree>
    <p:extLst>
      <p:ext uri="{BB962C8B-B14F-4D97-AF65-F5344CB8AC3E}">
        <p14:creationId xmlns:p14="http://schemas.microsoft.com/office/powerpoint/2010/main" val="171833228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Murder of Chen Wen-</a:t>
            </a:r>
            <a:r>
              <a:rPr lang="en-US" dirty="0" err="1" smtClean="0"/>
              <a:t>cheng</a:t>
            </a:r>
            <a:endParaRPr lang="en-US" dirty="0"/>
          </a:p>
        </p:txBody>
      </p:sp>
      <p:sp>
        <p:nvSpPr>
          <p:cNvPr id="3" name="Content Placeholder 2"/>
          <p:cNvSpPr>
            <a:spLocks noGrp="1"/>
          </p:cNvSpPr>
          <p:nvPr>
            <p:ph idx="1"/>
          </p:nvPr>
        </p:nvSpPr>
        <p:spPr>
          <a:xfrm>
            <a:off x="457200" y="1600200"/>
            <a:ext cx="8229600" cy="4953000"/>
          </a:xfrm>
        </p:spPr>
        <p:txBody>
          <a:bodyPr/>
          <a:lstStyle/>
          <a:p>
            <a:r>
              <a:rPr lang="en-US" dirty="0" smtClean="0"/>
              <a:t>Professor Chen Wen-</a:t>
            </a:r>
            <a:r>
              <a:rPr lang="en-US" dirty="0" err="1" smtClean="0"/>
              <a:t>cheng</a:t>
            </a:r>
            <a:r>
              <a:rPr lang="en-US" dirty="0" smtClean="0"/>
              <a:t> of Carnegie Mellon University </a:t>
            </a:r>
            <a:r>
              <a:rPr lang="en-US" dirty="0" smtClean="0"/>
              <a:t>in Pittsburg was </a:t>
            </a:r>
            <a:r>
              <a:rPr lang="en-US" dirty="0" smtClean="0"/>
              <a:t>murdered during his visit to Taiwan, in July 1981. He was a prominent member of </a:t>
            </a:r>
            <a:r>
              <a:rPr lang="en-US" i="1" dirty="0" smtClean="0"/>
              <a:t>Taiwan Era</a:t>
            </a:r>
            <a:r>
              <a:rPr lang="en-US" dirty="0"/>
              <a:t>. Although it was an underground organization, I believe it had about a hundred members. </a:t>
            </a:r>
            <a:endParaRPr lang="en-US" dirty="0"/>
          </a:p>
          <a:p>
            <a:r>
              <a:rPr lang="en-US" dirty="0" smtClean="0"/>
              <a:t>I cooperated with </a:t>
            </a:r>
            <a:r>
              <a:rPr lang="en-US" i="1" dirty="0" smtClean="0"/>
              <a:t>Taiwan Era </a:t>
            </a:r>
            <a:r>
              <a:rPr lang="en-US" dirty="0" smtClean="0"/>
              <a:t>in </a:t>
            </a:r>
            <a:r>
              <a:rPr lang="en-US" dirty="0" smtClean="0"/>
              <a:t>1980-84 to criticize WUFI and promote a leftist direction.  I was at Chen Wen-</a:t>
            </a:r>
            <a:r>
              <a:rPr lang="en-US" dirty="0" err="1" smtClean="0"/>
              <a:t>cheng’s</a:t>
            </a:r>
            <a:r>
              <a:rPr lang="en-US" dirty="0" smtClean="0"/>
              <a:t> house in May 1981.</a:t>
            </a:r>
            <a:endParaRPr lang="en-US" dirty="0"/>
          </a:p>
        </p:txBody>
      </p:sp>
    </p:spTree>
    <p:extLst>
      <p:ext uri="{BB962C8B-B14F-4D97-AF65-F5344CB8AC3E}">
        <p14:creationId xmlns:p14="http://schemas.microsoft.com/office/powerpoint/2010/main" val="96144122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810000" cy="4754562"/>
          </a:xfrm>
        </p:spPr>
        <p:txBody>
          <a:bodyPr>
            <a:normAutofit/>
          </a:bodyPr>
          <a:lstStyle/>
          <a:p>
            <a:r>
              <a:rPr lang="en-US" dirty="0" smtClean="0"/>
              <a:t>Chen Wen-</a:t>
            </a:r>
            <a:r>
              <a:rPr lang="en-US" dirty="0" err="1" smtClean="0"/>
              <a:t>cheng</a:t>
            </a:r>
            <a:r>
              <a:rPr lang="en-US" dirty="0" smtClean="0"/>
              <a:t>, murdered in July 1981 by Taiwan security agency</a:t>
            </a:r>
            <a:endParaRPr lang="en-US" dirty="0"/>
          </a:p>
        </p:txBody>
      </p:sp>
      <p:sp>
        <p:nvSpPr>
          <p:cNvPr id="3" name="Content Placeholder 2"/>
          <p:cNvSpPr>
            <a:spLocks noGrp="1"/>
          </p:cNvSpPr>
          <p:nvPr>
            <p:ph idx="1"/>
          </p:nvPr>
        </p:nvSpPr>
        <p:spPr/>
        <p:txBody>
          <a:bodyPr/>
          <a:lstStyle/>
          <a:p>
            <a:endParaRPr lang="en-US"/>
          </a:p>
        </p:txBody>
      </p:sp>
      <p:pic>
        <p:nvPicPr>
          <p:cNvPr id="24578" name="Picture 2" descr="http://www.cwcmf.org.tw/joomla/images/stories/biography/07%E9%99%B3%E6%96%87%E6%88%90%E5%A4%AB%E5%A9%A6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7295" y="228600"/>
            <a:ext cx="4362855" cy="5943600"/>
          </a:xfrm>
          <a:prstGeom prst="rect">
            <a:avLst/>
          </a:prstGeom>
          <a:noFill/>
          <a:ln w="3810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365320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10600" cy="1143000"/>
          </a:xfrm>
        </p:spPr>
        <p:txBody>
          <a:bodyPr>
            <a:normAutofit fontScale="90000"/>
          </a:bodyPr>
          <a:lstStyle/>
          <a:p>
            <a:r>
              <a:rPr lang="en-US" dirty="0" smtClean="0"/>
              <a:t>Hsu </a:t>
            </a:r>
            <a:r>
              <a:rPr lang="en-US" dirty="0" err="1" smtClean="0"/>
              <a:t>Hsin-liang’s</a:t>
            </a:r>
            <a:r>
              <a:rPr lang="en-US" dirty="0" smtClean="0"/>
              <a:t> </a:t>
            </a:r>
            <a:r>
              <a:rPr lang="en-US" i="1" dirty="0" smtClean="0"/>
              <a:t>Formosa Weekly</a:t>
            </a:r>
            <a:endParaRPr lang="en-US" i="1" dirty="0"/>
          </a:p>
        </p:txBody>
      </p:sp>
      <p:sp>
        <p:nvSpPr>
          <p:cNvPr id="3" name="Content Placeholder 2"/>
          <p:cNvSpPr>
            <a:spLocks noGrp="1"/>
          </p:cNvSpPr>
          <p:nvPr>
            <p:ph idx="1"/>
          </p:nvPr>
        </p:nvSpPr>
        <p:spPr>
          <a:xfrm>
            <a:off x="0" y="1295400"/>
            <a:ext cx="8686800" cy="5334000"/>
          </a:xfrm>
        </p:spPr>
        <p:txBody>
          <a:bodyPr>
            <a:normAutofit/>
          </a:bodyPr>
          <a:lstStyle/>
          <a:p>
            <a:r>
              <a:rPr lang="en-US" dirty="0" smtClean="0"/>
              <a:t>Hsu </a:t>
            </a:r>
            <a:r>
              <a:rPr lang="en-US" dirty="0" err="1" smtClean="0"/>
              <a:t>Hsin-liang</a:t>
            </a:r>
            <a:r>
              <a:rPr lang="en-US" dirty="0" smtClean="0"/>
              <a:t> left Taiwan before the December </a:t>
            </a:r>
            <a:r>
              <a:rPr lang="en-US" dirty="0"/>
              <a:t>1979 </a:t>
            </a:r>
            <a:r>
              <a:rPr lang="en-US" dirty="0" smtClean="0"/>
              <a:t>crackdown. He split with </a:t>
            </a:r>
            <a:r>
              <a:rPr lang="en-US" dirty="0"/>
              <a:t>WUFI </a:t>
            </a:r>
            <a:r>
              <a:rPr lang="en-US" dirty="0" smtClean="0"/>
              <a:t>in </a:t>
            </a:r>
            <a:r>
              <a:rPr lang="en-US" dirty="0"/>
              <a:t>New York to found a rival organization in Los Angeles and publish a 16-page </a:t>
            </a:r>
            <a:r>
              <a:rPr lang="en-US" dirty="0" smtClean="0"/>
              <a:t>newspaper, </a:t>
            </a:r>
            <a:r>
              <a:rPr lang="en-US" i="1" dirty="0"/>
              <a:t>Formosa Weekly</a:t>
            </a:r>
            <a:r>
              <a:rPr lang="en-US" dirty="0"/>
              <a:t>, first issue </a:t>
            </a:r>
            <a:r>
              <a:rPr lang="en-US" dirty="0" smtClean="0"/>
              <a:t>July </a:t>
            </a:r>
            <a:r>
              <a:rPr lang="en-US" dirty="0"/>
              <a:t>1980, with assistance from those critical of WUFI’s conservative position, including some Taiwanese in Su </a:t>
            </a:r>
            <a:r>
              <a:rPr lang="en-US" dirty="0" err="1"/>
              <a:t>Beng’s</a:t>
            </a:r>
            <a:r>
              <a:rPr lang="en-US" dirty="0"/>
              <a:t> network and some </a:t>
            </a:r>
            <a:r>
              <a:rPr lang="en-US" dirty="0" smtClean="0"/>
              <a:t>pro-PRC – leading to internal struggle. </a:t>
            </a:r>
          </a:p>
          <a:p>
            <a:r>
              <a:rPr lang="en-US" dirty="0" smtClean="0"/>
              <a:t>Others who dared take on more </a:t>
            </a:r>
            <a:r>
              <a:rPr lang="en-US" dirty="0"/>
              <a:t>open </a:t>
            </a:r>
            <a:r>
              <a:rPr lang="en-US" dirty="0" smtClean="0"/>
              <a:t>challenge to the KMT also </a:t>
            </a:r>
            <a:r>
              <a:rPr lang="en-US" dirty="0"/>
              <a:t>joined up with Hsu, and a group of them later became known as the “California </a:t>
            </a:r>
            <a:r>
              <a:rPr lang="en-US" dirty="0" smtClean="0"/>
              <a:t>gang”; later in Hsu’s team within the DPP.</a:t>
            </a:r>
            <a:endParaRPr lang="en-US" dirty="0"/>
          </a:p>
        </p:txBody>
      </p:sp>
    </p:spTree>
    <p:extLst>
      <p:ext uri="{BB962C8B-B14F-4D97-AF65-F5344CB8AC3E}">
        <p14:creationId xmlns:p14="http://schemas.microsoft.com/office/powerpoint/2010/main" val="148087019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Autofit/>
          </a:bodyPr>
          <a:lstStyle/>
          <a:p>
            <a:r>
              <a:rPr lang="en-US" sz="2800" dirty="0" smtClean="0"/>
              <a:t>Hsu </a:t>
            </a:r>
            <a:r>
              <a:rPr lang="en-US" sz="2800" dirty="0" err="1" smtClean="0"/>
              <a:t>Hsin-liang</a:t>
            </a:r>
            <a:r>
              <a:rPr lang="en-US" sz="2800" dirty="0" smtClean="0"/>
              <a:t> and Chen Chu, 1979 </a:t>
            </a:r>
            <a:br>
              <a:rPr lang="en-US" sz="2800" dirty="0" smtClean="0"/>
            </a:br>
            <a:r>
              <a:rPr lang="en-US" sz="2800" dirty="0" smtClean="0"/>
              <a:t>(photo by Linda)</a:t>
            </a:r>
            <a:endParaRPr lang="en-US" sz="2800" dirty="0"/>
          </a:p>
        </p:txBody>
      </p:sp>
      <p:sp>
        <p:nvSpPr>
          <p:cNvPr id="3" name="Content Placeholder 2"/>
          <p:cNvSpPr>
            <a:spLocks noGrp="1"/>
          </p:cNvSpPr>
          <p:nvPr>
            <p:ph idx="1"/>
          </p:nvPr>
        </p:nvSpPr>
        <p:spPr/>
        <p:txBody>
          <a:bodyPr/>
          <a:lstStyle/>
          <a:p>
            <a:endParaRPr lang="en-US"/>
          </a:p>
        </p:txBody>
      </p:sp>
      <p:pic>
        <p:nvPicPr>
          <p:cNvPr id="4" name="Picture 5" descr="P03-陳菊"/>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221579"/>
            <a:ext cx="8001000" cy="5484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748323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Splits in WUFI</a:t>
            </a:r>
            <a:endParaRPr lang="en-US" dirty="0"/>
          </a:p>
        </p:txBody>
      </p:sp>
      <p:sp>
        <p:nvSpPr>
          <p:cNvPr id="3" name="Content Placeholder 2"/>
          <p:cNvSpPr>
            <a:spLocks noGrp="1"/>
          </p:cNvSpPr>
          <p:nvPr>
            <p:ph idx="1"/>
          </p:nvPr>
        </p:nvSpPr>
        <p:spPr>
          <a:xfrm>
            <a:off x="152400" y="1371600"/>
            <a:ext cx="8686800" cy="5257800"/>
          </a:xfrm>
        </p:spPr>
        <p:txBody>
          <a:bodyPr>
            <a:normAutofit/>
          </a:bodyPr>
          <a:lstStyle/>
          <a:p>
            <a:r>
              <a:rPr lang="en-US" dirty="0" smtClean="0"/>
              <a:t>Influenced by Hsu </a:t>
            </a:r>
            <a:r>
              <a:rPr lang="en-US" dirty="0" err="1" smtClean="0"/>
              <a:t>Hsin-liang’s</a:t>
            </a:r>
            <a:r>
              <a:rPr lang="en-US" dirty="0" smtClean="0"/>
              <a:t> populism and direct experience, the left wing of WUFI split off in 1984 and formed the Taiwan Revolutionary Party, which cooperated with Hsu.</a:t>
            </a:r>
          </a:p>
          <a:p>
            <a:r>
              <a:rPr lang="en-US" dirty="0" smtClean="0"/>
              <a:t>This included 27 younger WUFI members, led by Cary Hong and Patrick Huang in New York.</a:t>
            </a:r>
          </a:p>
          <a:p>
            <a:r>
              <a:rPr lang="en-US" dirty="0" smtClean="0"/>
              <a:t>Joshua Tin of this group designed the “Return the Party to Taiwan” gambit. Hsu was persuaded.</a:t>
            </a:r>
          </a:p>
          <a:p>
            <a:r>
              <a:rPr lang="en-US" dirty="0" smtClean="0"/>
              <a:t>Cary and Patrick in about 1987 set up a safe house in Queens to teach Taiwan activists tactics.</a:t>
            </a:r>
          </a:p>
          <a:p>
            <a:endParaRPr lang="en-US" dirty="0"/>
          </a:p>
        </p:txBody>
      </p:sp>
    </p:spTree>
    <p:extLst>
      <p:ext uri="{BB962C8B-B14F-4D97-AF65-F5344CB8AC3E}">
        <p14:creationId xmlns:p14="http://schemas.microsoft.com/office/powerpoint/2010/main" val="373382929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8600" y="2514600"/>
            <a:ext cx="4876800" cy="3962400"/>
          </a:xfrm>
        </p:spPr>
        <p:txBody>
          <a:bodyPr>
            <a:normAutofit/>
          </a:bodyPr>
          <a:lstStyle/>
          <a:p>
            <a:r>
              <a:rPr lang="en-US" sz="2800" dirty="0" smtClean="0"/>
              <a:t>Cary Hong </a:t>
            </a:r>
            <a:r>
              <a:rPr lang="zh-TW" altLang="en-US" sz="2800" dirty="0" smtClean="0">
                <a:effectLst/>
              </a:rPr>
              <a:t>洪哲勝</a:t>
            </a:r>
            <a:r>
              <a:rPr lang="en-US" sz="2800" dirty="0" smtClean="0"/>
              <a:t>, </a:t>
            </a:r>
            <a:br>
              <a:rPr lang="en-US" sz="2800" dirty="0" smtClean="0"/>
            </a:br>
            <a:r>
              <a:rPr lang="en-US" sz="2800" dirty="0" smtClean="0"/>
              <a:t>Patrick Huang </a:t>
            </a:r>
            <a:r>
              <a:rPr lang="zh-TW" altLang="en-US" sz="2800" dirty="0" smtClean="0">
                <a:effectLst/>
              </a:rPr>
              <a:t>黃</a:t>
            </a:r>
            <a:r>
              <a:rPr lang="zh-TW" altLang="en-US" sz="2800" dirty="0">
                <a:effectLst/>
              </a:rPr>
              <a:t>再</a:t>
            </a:r>
            <a:r>
              <a:rPr lang="zh-TW" altLang="en-US" sz="2800" dirty="0" smtClean="0">
                <a:effectLst/>
              </a:rPr>
              <a:t>添</a:t>
            </a:r>
            <a:r>
              <a:rPr lang="en-US" sz="2800" dirty="0" smtClean="0"/>
              <a:t>, </a:t>
            </a:r>
            <a:br>
              <a:rPr lang="en-US" sz="2800" dirty="0" smtClean="0"/>
            </a:br>
            <a:r>
              <a:rPr lang="en-US" sz="2800" dirty="0" smtClean="0"/>
              <a:t>Joshua Tin </a:t>
            </a:r>
            <a:r>
              <a:rPr lang="zh-TW" altLang="en-US" sz="2800" dirty="0"/>
              <a:t>田台</a:t>
            </a:r>
            <a:r>
              <a:rPr lang="zh-TW" altLang="en-US" sz="2800" dirty="0" smtClean="0"/>
              <a:t>仁 </a:t>
            </a:r>
            <a:r>
              <a:rPr lang="en-US" altLang="zh-TW" sz="2800" dirty="0" smtClean="0"/>
              <a:t>-- </a:t>
            </a:r>
            <a:r>
              <a:rPr lang="en-US" sz="2800" dirty="0" smtClean="0"/>
              <a:t/>
            </a:r>
            <a:br>
              <a:rPr lang="en-US" sz="2800" dirty="0" smtClean="0"/>
            </a:br>
            <a:r>
              <a:rPr lang="en-US" sz="2800" dirty="0" smtClean="0"/>
              <a:t>Taiwan Revolutionary Party </a:t>
            </a:r>
            <a:r>
              <a:rPr lang="zh-TW" altLang="en-US" sz="2800" b="0" dirty="0" smtClean="0">
                <a:effectLst/>
                <a:hlinkClick r:id="rId2" tooltip="台灣革命黨"/>
              </a:rPr>
              <a:t>台灣革命黨</a:t>
            </a:r>
            <a:r>
              <a:rPr lang="zh-TW" altLang="en-US" sz="2800" b="0" dirty="0" smtClean="0">
                <a:effectLst/>
              </a:rPr>
              <a:t> </a:t>
            </a:r>
            <a:r>
              <a:rPr lang="en-US" altLang="zh-TW" sz="2800" b="0" dirty="0" smtClean="0">
                <a:effectLst/>
              </a:rPr>
              <a:t>1984</a:t>
            </a:r>
            <a:r>
              <a:rPr lang="en-US" altLang="zh-TW" sz="2800" b="0" u="sng" dirty="0" smtClean="0">
                <a:effectLst/>
              </a:rPr>
              <a:t>,</a:t>
            </a:r>
            <a:br>
              <a:rPr lang="en-US" altLang="zh-TW" sz="2800" b="0" u="sng" dirty="0" smtClean="0">
                <a:effectLst/>
              </a:rPr>
            </a:br>
            <a:r>
              <a:rPr lang="en-US" altLang="zh-TW" sz="2800" dirty="0" smtClean="0">
                <a:effectLst/>
              </a:rPr>
              <a:t>later </a:t>
            </a:r>
            <a:r>
              <a:rPr lang="zh-TW" altLang="en-US" sz="2800" b="0" dirty="0">
                <a:effectLst/>
              </a:rPr>
              <a:t>「海外組織」</a:t>
            </a:r>
            <a:r>
              <a:rPr lang="en-US" altLang="zh-TW" sz="2800" b="0" u="sng" dirty="0" smtClean="0">
                <a:effectLst/>
              </a:rPr>
              <a:t/>
            </a:r>
            <a:br>
              <a:rPr lang="en-US" altLang="zh-TW" sz="2800" b="0" u="sng" dirty="0" smtClean="0">
                <a:effectLst/>
              </a:rPr>
            </a:br>
            <a:endParaRPr lang="en-US" sz="2800" dirty="0"/>
          </a:p>
        </p:txBody>
      </p:sp>
      <p:sp>
        <p:nvSpPr>
          <p:cNvPr id="3" name="Content Placeholder 2"/>
          <p:cNvSpPr>
            <a:spLocks noGrp="1"/>
          </p:cNvSpPr>
          <p:nvPr>
            <p:ph idx="1"/>
          </p:nvPr>
        </p:nvSpPr>
        <p:spPr>
          <a:xfrm>
            <a:off x="457200" y="1600200"/>
            <a:ext cx="3886200" cy="4709160"/>
          </a:xfrm>
        </p:spPr>
        <p:txBody>
          <a:bodyPr/>
          <a:lstStyle/>
          <a:p>
            <a:endParaRPr lang="en-US" dirty="0"/>
          </a:p>
        </p:txBody>
      </p:sp>
      <p:pic>
        <p:nvPicPr>
          <p:cNvPr id="5122" name="Picture 2" descr="http://www.ukcdp.co.uk/images/jhpics/jhpics18_smal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40056"/>
            <a:ext cx="3429000" cy="5932170"/>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225407"/>
            <a:ext cx="3657600" cy="20606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923562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Japanese Colonial Period - 1</a:t>
            </a:r>
            <a:endParaRPr lang="en-US" dirty="0"/>
          </a:p>
        </p:txBody>
      </p:sp>
      <p:sp>
        <p:nvSpPr>
          <p:cNvPr id="3" name="Content Placeholder 2"/>
          <p:cNvSpPr>
            <a:spLocks noGrp="1"/>
          </p:cNvSpPr>
          <p:nvPr>
            <p:ph idx="1"/>
          </p:nvPr>
        </p:nvSpPr>
        <p:spPr>
          <a:xfrm>
            <a:off x="152400" y="1600200"/>
            <a:ext cx="8534400" cy="5029200"/>
          </a:xfrm>
        </p:spPr>
        <p:txBody>
          <a:bodyPr>
            <a:normAutofit fontScale="92500" lnSpcReduction="10000"/>
          </a:bodyPr>
          <a:lstStyle/>
          <a:p>
            <a:r>
              <a:rPr lang="en-US" dirty="0" smtClean="0"/>
              <a:t>Japanese colonialism in Taiwan (1895-1945) brought development – irrigation, railroads, communications, public health and education – far beyond the general condition of China.</a:t>
            </a:r>
          </a:p>
          <a:p>
            <a:r>
              <a:rPr lang="en-US" dirty="0" smtClean="0"/>
              <a:t>But it began with a bloodbath of an estimated 50,000 Taiwanese deaths in the Japanese conquest; Taiwanese were second-class citizens and often abused by Japanese police. Japan controlled most of the economy, though Japanese farmers failed.</a:t>
            </a:r>
          </a:p>
          <a:p>
            <a:r>
              <a:rPr lang="en-US" dirty="0" smtClean="0"/>
              <a:t>However, especially after the 1930’s policy of assimilation, Japan did extend some rights of citizenship and orderly legal processes, and promised future representational government.</a:t>
            </a:r>
          </a:p>
          <a:p>
            <a:endParaRPr lang="en-US" dirty="0"/>
          </a:p>
        </p:txBody>
      </p:sp>
    </p:spTree>
    <p:extLst>
      <p:ext uri="{BB962C8B-B14F-4D97-AF65-F5344CB8AC3E}">
        <p14:creationId xmlns:p14="http://schemas.microsoft.com/office/powerpoint/2010/main" val="95801445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Patrick and Sharon Huang</a:t>
            </a:r>
            <a:endParaRPr lang="en-US" dirty="0"/>
          </a:p>
        </p:txBody>
      </p:sp>
      <p:sp>
        <p:nvSpPr>
          <p:cNvPr id="3" name="Content Placeholder 2"/>
          <p:cNvSpPr>
            <a:spLocks noGrp="1"/>
          </p:cNvSpPr>
          <p:nvPr>
            <p:ph idx="1"/>
          </p:nvPr>
        </p:nvSpPr>
        <p:spPr/>
        <p:txBody>
          <a:bodyPr/>
          <a:lstStyle/>
          <a:p>
            <a:endParaRPr lang="en-US" dirty="0"/>
          </a:p>
        </p:txBody>
      </p:sp>
      <p:pic>
        <p:nvPicPr>
          <p:cNvPr id="13314" name="Picture 2" descr="http://img.epochtimes.com/i6/801311300531921--s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6800" y="1676400"/>
            <a:ext cx="5067300" cy="4847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794106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“Take the Party Back to Taiwan”</a:t>
            </a:r>
            <a:endParaRPr lang="en-US" dirty="0"/>
          </a:p>
        </p:txBody>
      </p:sp>
      <p:sp>
        <p:nvSpPr>
          <p:cNvPr id="3" name="Content Placeholder 2"/>
          <p:cNvSpPr>
            <a:spLocks noGrp="1"/>
          </p:cNvSpPr>
          <p:nvPr>
            <p:ph idx="1"/>
          </p:nvPr>
        </p:nvSpPr>
        <p:spPr>
          <a:xfrm>
            <a:off x="0" y="1600200"/>
            <a:ext cx="8686800" cy="4709160"/>
          </a:xfrm>
        </p:spPr>
        <p:txBody>
          <a:bodyPr/>
          <a:lstStyle/>
          <a:p>
            <a:r>
              <a:rPr lang="en-US" dirty="0"/>
              <a:t>Events in Taiwan overtook the overseas standoff. Some </a:t>
            </a:r>
            <a:r>
              <a:rPr lang="en-US" i="1" dirty="0"/>
              <a:t>Formosa Magazine </a:t>
            </a:r>
            <a:r>
              <a:rPr lang="en-US" dirty="0" smtClean="0"/>
              <a:t>prisoners, notably Shih Ming-</a:t>
            </a:r>
            <a:r>
              <a:rPr lang="en-US" dirty="0" err="1" smtClean="0"/>
              <a:t>deh</a:t>
            </a:r>
            <a:r>
              <a:rPr lang="en-US" dirty="0" smtClean="0"/>
              <a:t>, </a:t>
            </a:r>
            <a:r>
              <a:rPr lang="en-US" dirty="0"/>
              <a:t>went on hunger </a:t>
            </a:r>
            <a:r>
              <a:rPr lang="en-US" dirty="0" smtClean="0"/>
              <a:t>strike in 1985, </a:t>
            </a:r>
            <a:r>
              <a:rPr lang="en-US" dirty="0"/>
              <a:t>demanding that President Chiang Ching-</a:t>
            </a:r>
            <a:r>
              <a:rPr lang="en-US" dirty="0" err="1"/>
              <a:t>kuo</a:t>
            </a:r>
            <a:r>
              <a:rPr lang="en-US" dirty="0"/>
              <a:t> </a:t>
            </a:r>
            <a:r>
              <a:rPr lang="en-US" dirty="0" smtClean="0"/>
              <a:t>tolerate the </a:t>
            </a:r>
            <a:r>
              <a:rPr lang="en-US" dirty="0"/>
              <a:t>formation of opposition parties. </a:t>
            </a:r>
            <a:endParaRPr lang="en-US" dirty="0" smtClean="0"/>
          </a:p>
          <a:p>
            <a:r>
              <a:rPr lang="en-US" dirty="0" smtClean="0"/>
              <a:t>Cary Hong, </a:t>
            </a:r>
            <a:r>
              <a:rPr lang="en-US" dirty="0"/>
              <a:t>the California Gang, and Linda Arrigo answered their call, and set up a hunger strike activity on the lawn in front of Capitol Hill (with required police permission) for two weeks in July 1985. </a:t>
            </a:r>
            <a:endParaRPr lang="en-US" dirty="0"/>
          </a:p>
        </p:txBody>
      </p:sp>
    </p:spTree>
    <p:extLst>
      <p:ext uri="{BB962C8B-B14F-4D97-AF65-F5344CB8AC3E}">
        <p14:creationId xmlns:p14="http://schemas.microsoft.com/office/powerpoint/2010/main" val="199241907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a:bodyPr>
          <a:lstStyle/>
          <a:p>
            <a:r>
              <a:rPr lang="en-US" sz="2800" dirty="0" smtClean="0"/>
              <a:t>Washington DC Hunger Strike, July 1985</a:t>
            </a:r>
            <a:endParaRPr lang="en-US" sz="2800" dirty="0"/>
          </a:p>
        </p:txBody>
      </p:sp>
      <p:sp>
        <p:nvSpPr>
          <p:cNvPr id="3" name="Content Placeholder 2"/>
          <p:cNvSpPr>
            <a:spLocks noGrp="1"/>
          </p:cNvSpPr>
          <p:nvPr>
            <p:ph idx="1"/>
          </p:nvPr>
        </p:nvSpPr>
        <p:spPr>
          <a:xfrm>
            <a:off x="152400" y="5867400"/>
            <a:ext cx="8686800" cy="838200"/>
          </a:xfrm>
        </p:spPr>
        <p:txBody>
          <a:bodyPr>
            <a:normAutofit fontScale="85000" lnSpcReduction="10000"/>
          </a:bodyPr>
          <a:lstStyle/>
          <a:p>
            <a:r>
              <a:rPr lang="en-US" dirty="0" smtClean="0"/>
              <a:t>Actually this is September 1980 hunger strike in LA, but DC activity looked about the same, also “California gang”.</a:t>
            </a:r>
            <a:endParaRPr lang="en-US" dirty="0"/>
          </a:p>
        </p:txBody>
      </p:sp>
      <p:pic>
        <p:nvPicPr>
          <p:cNvPr id="2050" name="Picture 2" descr="D:\LINDA 2013\Taiwan Democratic Movement\Taiwan History Meilidao Slides\clusc_8 Linda Hunger Strike 1980 trimm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1066800"/>
            <a:ext cx="6858000" cy="4651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690611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normAutofit fontScale="90000"/>
          </a:bodyPr>
          <a:lstStyle/>
          <a:p>
            <a:r>
              <a:rPr lang="en-US" dirty="0" smtClean="0"/>
              <a:t>Doing an “</a:t>
            </a:r>
            <a:r>
              <a:rPr lang="en-US" dirty="0" err="1" smtClean="0"/>
              <a:t>Acquino</a:t>
            </a:r>
            <a:r>
              <a:rPr lang="en-US" dirty="0" smtClean="0"/>
              <a:t>”, 1986</a:t>
            </a:r>
            <a:endParaRPr lang="en-US" dirty="0"/>
          </a:p>
        </p:txBody>
      </p:sp>
      <p:sp>
        <p:nvSpPr>
          <p:cNvPr id="3" name="Content Placeholder 2"/>
          <p:cNvSpPr>
            <a:spLocks noGrp="1"/>
          </p:cNvSpPr>
          <p:nvPr>
            <p:ph idx="1"/>
          </p:nvPr>
        </p:nvSpPr>
        <p:spPr>
          <a:xfrm>
            <a:off x="0" y="1143000"/>
            <a:ext cx="8915400" cy="5562600"/>
          </a:xfrm>
        </p:spPr>
        <p:txBody>
          <a:bodyPr>
            <a:normAutofit lnSpcReduction="10000"/>
          </a:bodyPr>
          <a:lstStyle/>
          <a:p>
            <a:r>
              <a:rPr lang="en-US" dirty="0" smtClean="0"/>
              <a:t>This action, stimulated by </a:t>
            </a:r>
            <a:r>
              <a:rPr lang="en-US" dirty="0" err="1" smtClean="0"/>
              <a:t>Acquino</a:t>
            </a:r>
            <a:r>
              <a:rPr lang="en-US" dirty="0" smtClean="0"/>
              <a:t> and Kim </a:t>
            </a:r>
            <a:r>
              <a:rPr lang="en-US" dirty="0" err="1" smtClean="0"/>
              <a:t>Dae-jung</a:t>
            </a:r>
            <a:r>
              <a:rPr lang="en-US" dirty="0" smtClean="0"/>
              <a:t> news, morphed into setting up a “Taiwanese Democratic Party” </a:t>
            </a:r>
            <a:r>
              <a:rPr lang="en-US" dirty="0"/>
              <a:t>in </a:t>
            </a:r>
            <a:r>
              <a:rPr lang="en-US" dirty="0" smtClean="0"/>
              <a:t>May 1986 and planning to bring a mass of members into Taiwan, together with Hsu </a:t>
            </a:r>
            <a:r>
              <a:rPr lang="en-US" dirty="0" err="1" smtClean="0"/>
              <a:t>Hsin-liang</a:t>
            </a:r>
            <a:r>
              <a:rPr lang="en-US" dirty="0" smtClean="0"/>
              <a:t>, wanted for arrest.</a:t>
            </a:r>
          </a:p>
          <a:p>
            <a:r>
              <a:rPr lang="en-US" dirty="0" smtClean="0"/>
              <a:t>The overseas group arrived in planes about Nov 30, to a huge KMT standoff with welcoming crowds at Taoyuan airport. Hsu was expelled, not arrested.</a:t>
            </a:r>
          </a:p>
          <a:p>
            <a:r>
              <a:rPr lang="zh-TW" altLang="en-US" dirty="0"/>
              <a:t>海外組織便施以壓力，表示島內的若不組黨，他們將在美國成立政黨，然後遷黨回台。與此同時，許信良、謝聰敏和林水泉等人宣佈將集體闖關回台，然後一行人搭飛機前往日本、台灣、香港等地，試圖為突破黑名單作各種挑戰。</a:t>
            </a:r>
            <a:endParaRPr lang="en-US" dirty="0"/>
          </a:p>
        </p:txBody>
      </p:sp>
    </p:spTree>
    <p:extLst>
      <p:ext uri="{BB962C8B-B14F-4D97-AF65-F5344CB8AC3E}">
        <p14:creationId xmlns:p14="http://schemas.microsoft.com/office/powerpoint/2010/main" val="402414621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Leftists lose luster…</a:t>
            </a:r>
            <a:endParaRPr lang="en-US" dirty="0"/>
          </a:p>
        </p:txBody>
      </p:sp>
      <p:sp>
        <p:nvSpPr>
          <p:cNvPr id="3" name="Content Placeholder 2"/>
          <p:cNvSpPr>
            <a:spLocks noGrp="1"/>
          </p:cNvSpPr>
          <p:nvPr>
            <p:ph idx="1"/>
          </p:nvPr>
        </p:nvSpPr>
        <p:spPr>
          <a:xfrm>
            <a:off x="228600" y="1600200"/>
            <a:ext cx="8686800" cy="4709160"/>
          </a:xfrm>
        </p:spPr>
        <p:txBody>
          <a:bodyPr/>
          <a:lstStyle/>
          <a:p>
            <a:r>
              <a:rPr lang="en-US" dirty="0" smtClean="0"/>
              <a:t>The success of open challenge to the KMT squelched the underground revolutionary alternative, </a:t>
            </a:r>
            <a:r>
              <a:rPr lang="en-US" i="1" dirty="0" smtClean="0"/>
              <a:t>Taiwan Era</a:t>
            </a:r>
            <a:r>
              <a:rPr lang="en-US" dirty="0" smtClean="0"/>
              <a:t>.</a:t>
            </a:r>
          </a:p>
          <a:p>
            <a:r>
              <a:rPr lang="en-US" dirty="0" smtClean="0"/>
              <a:t>But in the 1990’s former members of Taiwan Era returned to Taiwan to spur labor and environ-mental movements, such as Taiwan Green Party.</a:t>
            </a:r>
          </a:p>
          <a:p>
            <a:r>
              <a:rPr lang="en-US" dirty="0" smtClean="0"/>
              <a:t> Ditto for some pro-PRC leftists; but in action, they often remade themselves as Taiwan nativists since pro-PRC views alienated the grassroots.</a:t>
            </a:r>
            <a:endParaRPr lang="en-US" dirty="0"/>
          </a:p>
        </p:txBody>
      </p:sp>
    </p:spTree>
    <p:extLst>
      <p:ext uri="{BB962C8B-B14F-4D97-AF65-F5344CB8AC3E}">
        <p14:creationId xmlns:p14="http://schemas.microsoft.com/office/powerpoint/2010/main" val="203477594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The Democratic Progressive Party was formed in September 1986 and not directly suppressed. Why?</a:t>
            </a:r>
          </a:p>
          <a:p>
            <a:endParaRPr lang="en-US" dirty="0"/>
          </a:p>
        </p:txBody>
      </p:sp>
    </p:spTree>
    <p:extLst>
      <p:ext uri="{BB962C8B-B14F-4D97-AF65-F5344CB8AC3E}">
        <p14:creationId xmlns:p14="http://schemas.microsoft.com/office/powerpoint/2010/main" val="24604072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7800" y="274638"/>
            <a:ext cx="3581400" cy="6202362"/>
          </a:xfrm>
        </p:spPr>
        <p:txBody>
          <a:bodyPr>
            <a:normAutofit fontScale="90000"/>
          </a:bodyPr>
          <a:lstStyle/>
          <a:p>
            <a:r>
              <a:rPr lang="en-US" altLang="zh-TW" i="1" dirty="0" smtClean="0">
                <a:solidFill>
                  <a:schemeClr val="accent4">
                    <a:lumMod val="75000"/>
                  </a:schemeClr>
                </a:solidFill>
              </a:rPr>
              <a:t>Green Era </a:t>
            </a:r>
            <a:br>
              <a:rPr lang="en-US" altLang="zh-TW" i="1" dirty="0" smtClean="0">
                <a:solidFill>
                  <a:schemeClr val="accent4">
                    <a:lumMod val="75000"/>
                  </a:schemeClr>
                </a:solidFill>
              </a:rPr>
            </a:br>
            <a:r>
              <a:rPr lang="zh-TW" altLang="en-US" dirty="0" smtClean="0">
                <a:solidFill>
                  <a:schemeClr val="accent4">
                    <a:lumMod val="75000"/>
                  </a:schemeClr>
                </a:solidFill>
              </a:rPr>
              <a:t>綠</a:t>
            </a:r>
            <a:r>
              <a:rPr lang="zh-TW" altLang="en-US" dirty="0">
                <a:solidFill>
                  <a:schemeClr val="accent4">
                    <a:lumMod val="75000"/>
                  </a:schemeClr>
                </a:solidFill>
              </a:rPr>
              <a:t>色年代</a:t>
            </a:r>
            <a:r>
              <a:rPr lang="en-US" altLang="zh-TW" dirty="0">
                <a:solidFill>
                  <a:schemeClr val="accent4">
                    <a:lumMod val="75000"/>
                  </a:schemeClr>
                </a:solidFill>
              </a:rPr>
              <a:t>1975~2000</a:t>
            </a:r>
            <a:r>
              <a:rPr lang="zh-TW" altLang="en-US" dirty="0" smtClean="0"/>
              <a:t>：</a:t>
            </a:r>
            <a:r>
              <a:rPr lang="en-US" altLang="zh-TW" dirty="0" smtClean="0"/>
              <a:t/>
            </a:r>
            <a:br>
              <a:rPr lang="en-US" altLang="zh-TW" dirty="0" smtClean="0"/>
            </a:br>
            <a:r>
              <a:rPr lang="zh-TW" altLang="en-US" b="0" dirty="0" smtClean="0"/>
              <a:t>台</a:t>
            </a:r>
            <a:r>
              <a:rPr lang="zh-TW" altLang="en-US" b="0" dirty="0"/>
              <a:t>灣民主運</a:t>
            </a:r>
            <a:r>
              <a:rPr lang="zh-TW" altLang="en-US" b="0" dirty="0" smtClean="0"/>
              <a:t>動</a:t>
            </a:r>
            <a:r>
              <a:rPr lang="en-US" altLang="zh-TW" b="0" dirty="0" smtClean="0"/>
              <a:t>25</a:t>
            </a:r>
            <a:r>
              <a:rPr lang="zh-TW" altLang="en-US" b="0" dirty="0"/>
              <a:t>年</a:t>
            </a:r>
            <a:r>
              <a:rPr lang="zh-TW" altLang="en-US" b="0" dirty="0" smtClean="0"/>
              <a:t>，</a:t>
            </a:r>
            <a:r>
              <a:rPr lang="en-US" altLang="zh-TW" b="0" dirty="0"/>
              <a:t>2005</a:t>
            </a:r>
            <a:r>
              <a:rPr lang="zh-TW" altLang="en-US" b="0" dirty="0" smtClean="0"/>
              <a:t>年  </a:t>
            </a:r>
            <a:r>
              <a:rPr lang="en-US" altLang="zh-TW" b="0" dirty="0" smtClean="0"/>
              <a:t>ISBN</a:t>
            </a:r>
            <a:r>
              <a:rPr lang="zh-TW" altLang="en-US" b="0" dirty="0"/>
              <a:t>：</a:t>
            </a:r>
            <a:r>
              <a:rPr lang="en-US" altLang="zh-TW" b="0" dirty="0"/>
              <a:t>9867108035</a:t>
            </a:r>
            <a:r>
              <a:rPr lang="zh-TW" altLang="en-US" b="0" dirty="0"/>
              <a:t>，作者：張富忠、邱萬興</a:t>
            </a:r>
            <a:r>
              <a:rPr lang="en-US" b="0" dirty="0"/>
              <a:t/>
            </a:r>
            <a:br>
              <a:rPr lang="en-US" b="0" dirty="0"/>
            </a:br>
            <a:endParaRPr lang="en-US" b="0" dirty="0"/>
          </a:p>
        </p:txBody>
      </p:sp>
      <p:sp>
        <p:nvSpPr>
          <p:cNvPr id="3" name="Content Placeholder 2"/>
          <p:cNvSpPr>
            <a:spLocks noGrp="1"/>
          </p:cNvSpPr>
          <p:nvPr>
            <p:ph idx="1"/>
          </p:nvPr>
        </p:nvSpPr>
        <p:spPr>
          <a:xfrm>
            <a:off x="457200" y="1600200"/>
            <a:ext cx="3962400" cy="4709160"/>
          </a:xfrm>
        </p:spPr>
        <p:txBody>
          <a:bodyPr/>
          <a:lstStyle/>
          <a:p>
            <a:endParaRPr lang="en-US" dirty="0"/>
          </a:p>
        </p:txBody>
      </p:sp>
      <p:pic>
        <p:nvPicPr>
          <p:cNvPr id="4098" name="Picture 2" descr="C:\Users\Linda Gail Arrigo\Downloads\16575230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0" y="77398"/>
            <a:ext cx="4699000" cy="66495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827791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 of Time! Me, Taiwan</a:t>
            </a:r>
            <a:endParaRPr lang="en-US" dirty="0"/>
          </a:p>
        </p:txBody>
      </p:sp>
      <p:sp>
        <p:nvSpPr>
          <p:cNvPr id="3" name="Content Placeholder 2"/>
          <p:cNvSpPr>
            <a:spLocks noGrp="1"/>
          </p:cNvSpPr>
          <p:nvPr>
            <p:ph idx="1"/>
          </p:nvPr>
        </p:nvSpPr>
        <p:spPr/>
        <p:txBody>
          <a:bodyPr>
            <a:normAutofit/>
          </a:bodyPr>
          <a:lstStyle/>
          <a:p>
            <a:r>
              <a:rPr lang="en-US" dirty="0" smtClean="0"/>
              <a:t>I have </a:t>
            </a:r>
            <a:r>
              <a:rPr lang="en-US" dirty="0" smtClean="0"/>
              <a:t>not quite enough time </a:t>
            </a:r>
            <a:r>
              <a:rPr lang="en-US" dirty="0" smtClean="0"/>
              <a:t>to describe </a:t>
            </a:r>
            <a:r>
              <a:rPr lang="en-US" dirty="0" smtClean="0"/>
              <a:t>in detail the </a:t>
            </a:r>
            <a:r>
              <a:rPr lang="en-US" dirty="0" smtClean="0"/>
              <a:t>ideological and political struggles of the 1980’s and 1990’s</a:t>
            </a:r>
            <a:r>
              <a:rPr lang="en-US" dirty="0" smtClean="0"/>
              <a:t>! See </a:t>
            </a:r>
            <a:r>
              <a:rPr lang="en-US" i="1" dirty="0" smtClean="0"/>
              <a:t>Linda Archives</a:t>
            </a:r>
            <a:r>
              <a:rPr lang="en-US" dirty="0" smtClean="0"/>
              <a:t>, etc.</a:t>
            </a:r>
            <a:endParaRPr lang="en-US" dirty="0" smtClean="0"/>
          </a:p>
          <a:p>
            <a:r>
              <a:rPr lang="en-US" dirty="0" smtClean="0"/>
              <a:t>But the basic fact was already set that the U.S. is hostile to Taiwan self-determination, and uses Taiwan as a pawn in China relations.</a:t>
            </a:r>
          </a:p>
          <a:p>
            <a:r>
              <a:rPr lang="en-US" dirty="0" smtClean="0"/>
              <a:t>And TIM organizations have become </a:t>
            </a:r>
            <a:r>
              <a:rPr lang="en-US" dirty="0" smtClean="0"/>
              <a:t>in-</a:t>
            </a:r>
            <a:r>
              <a:rPr lang="en-US" dirty="0" err="1" smtClean="0"/>
              <a:t>creasingly</a:t>
            </a:r>
            <a:r>
              <a:rPr lang="en-US" dirty="0" smtClean="0"/>
              <a:t> conservative after 1991, </a:t>
            </a:r>
            <a:r>
              <a:rPr lang="en-US" dirty="0" smtClean="0"/>
              <a:t>and </a:t>
            </a:r>
            <a:r>
              <a:rPr lang="en-US" dirty="0" smtClean="0"/>
              <a:t>will </a:t>
            </a:r>
            <a:r>
              <a:rPr lang="en-US" dirty="0" smtClean="0"/>
              <a:t>not challenge the U.S. The Democratic Progressive Party has given up on any long-term vision.</a:t>
            </a:r>
            <a:endParaRPr lang="en-US" dirty="0"/>
          </a:p>
        </p:txBody>
      </p:sp>
    </p:spTree>
    <p:extLst>
      <p:ext uri="{BB962C8B-B14F-4D97-AF65-F5344CB8AC3E}">
        <p14:creationId xmlns:p14="http://schemas.microsoft.com/office/powerpoint/2010/main" val="108134574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Taiwan a state of the US?</a:t>
            </a:r>
            <a:endParaRPr lang="en-US" dirty="0"/>
          </a:p>
        </p:txBody>
      </p:sp>
      <p:sp>
        <p:nvSpPr>
          <p:cNvPr id="3" name="Content Placeholder 2"/>
          <p:cNvSpPr>
            <a:spLocks noGrp="1"/>
          </p:cNvSpPr>
          <p:nvPr>
            <p:ph idx="1"/>
          </p:nvPr>
        </p:nvSpPr>
        <p:spPr/>
        <p:txBody>
          <a:bodyPr>
            <a:normAutofit lnSpcReduction="10000"/>
          </a:bodyPr>
          <a:lstStyle/>
          <a:p>
            <a:r>
              <a:rPr lang="zh-TW" altLang="en-US" sz="3000" dirty="0"/>
              <a:t>台灣建州運動發起</a:t>
            </a:r>
            <a:r>
              <a:rPr lang="zh-TW" altLang="en-US" sz="3000" dirty="0" smtClean="0"/>
              <a:t>人 周</a:t>
            </a:r>
            <a:r>
              <a:rPr lang="zh-TW" altLang="en-US" sz="3000" dirty="0"/>
              <a:t>威</a:t>
            </a:r>
            <a:r>
              <a:rPr lang="zh-TW" altLang="en-US" sz="3000" dirty="0" smtClean="0"/>
              <a:t>霖 </a:t>
            </a:r>
            <a:r>
              <a:rPr lang="en-US" dirty="0" smtClean="0"/>
              <a:t>David </a:t>
            </a:r>
            <a:r>
              <a:rPr lang="en-US" dirty="0"/>
              <a:t>C. Chou</a:t>
            </a:r>
            <a:r>
              <a:rPr lang="en-US" dirty="0"/>
              <a:t/>
            </a:r>
            <a:br>
              <a:rPr lang="en-US" dirty="0"/>
            </a:br>
            <a:r>
              <a:rPr lang="en-US" dirty="0"/>
              <a:t>Founder, Formosa Statehood Movement</a:t>
            </a:r>
            <a:r>
              <a:rPr lang="en-US" dirty="0"/>
              <a:t/>
            </a:r>
            <a:br>
              <a:rPr lang="en-US" dirty="0"/>
            </a:br>
            <a:r>
              <a:rPr lang="en-US" dirty="0"/>
              <a:t>(an organization devoted in current stage to making Taiwan a territorial commonwealth of the United States</a:t>
            </a:r>
            <a:r>
              <a:rPr lang="en-US" dirty="0" smtClean="0"/>
              <a:t>)</a:t>
            </a:r>
          </a:p>
          <a:p>
            <a:r>
              <a:rPr lang="zh-TW" altLang="en-US" dirty="0" smtClean="0"/>
              <a:t>來</a:t>
            </a:r>
            <a:r>
              <a:rPr lang="zh-TW" altLang="en-US" dirty="0"/>
              <a:t>自台灣的周威霖（</a:t>
            </a:r>
            <a:r>
              <a:rPr lang="en-US" altLang="zh-TW" dirty="0"/>
              <a:t>David Chou</a:t>
            </a:r>
            <a:r>
              <a:rPr lang="zh-TW" altLang="en-US" dirty="0"/>
              <a:t>）到美國</a:t>
            </a:r>
            <a:r>
              <a:rPr lang="en-US" altLang="zh-TW" dirty="0"/>
              <a:t>2</a:t>
            </a:r>
            <a:r>
              <a:rPr lang="zh-TW" altLang="en-US" dirty="0"/>
              <a:t>年，全力宣傳台灣建州運動（</a:t>
            </a:r>
            <a:r>
              <a:rPr lang="en-US" altLang="zh-TW" dirty="0"/>
              <a:t>Formosa Statehood Movement</a:t>
            </a:r>
            <a:r>
              <a:rPr lang="zh-TW" altLang="en-US" dirty="0"/>
              <a:t>），通過向美國政要和精英闡述他的理念，並且已經獲得部份支持，周威霖認為，台灣建州是一項長久的運動，需要等待時機。</a:t>
            </a:r>
            <a:br>
              <a:rPr lang="zh-TW" altLang="en-US" dirty="0"/>
            </a:br>
            <a:endParaRPr lang="en-US" dirty="0"/>
          </a:p>
        </p:txBody>
      </p:sp>
    </p:spTree>
    <p:extLst>
      <p:ext uri="{BB962C8B-B14F-4D97-AF65-F5344CB8AC3E}">
        <p14:creationId xmlns:p14="http://schemas.microsoft.com/office/powerpoint/2010/main" val="205092014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24551" y="1066800"/>
            <a:ext cx="3429000" cy="1143000"/>
          </a:xfrm>
        </p:spPr>
        <p:txBody>
          <a:bodyPr>
            <a:normAutofit/>
          </a:bodyPr>
          <a:lstStyle/>
          <a:p>
            <a:r>
              <a:rPr lang="zh-TW" altLang="en-US" sz="2800" dirty="0"/>
              <a:t>周威霖</a:t>
            </a:r>
            <a:br>
              <a:rPr lang="zh-TW" altLang="en-US" sz="2800" dirty="0"/>
            </a:br>
            <a:r>
              <a:rPr lang="en-US" sz="2800" dirty="0"/>
              <a:t>David C. Chou</a:t>
            </a:r>
          </a:p>
        </p:txBody>
      </p:sp>
      <p:sp>
        <p:nvSpPr>
          <p:cNvPr id="3" name="Content Placeholder 2"/>
          <p:cNvSpPr>
            <a:spLocks noGrp="1"/>
          </p:cNvSpPr>
          <p:nvPr>
            <p:ph idx="1"/>
          </p:nvPr>
        </p:nvSpPr>
        <p:spPr>
          <a:xfrm>
            <a:off x="457200" y="5105400"/>
            <a:ext cx="8229600" cy="1203960"/>
          </a:xfrm>
        </p:spPr>
        <p:txBody>
          <a:bodyPr>
            <a:normAutofit fontScale="70000" lnSpcReduction="20000"/>
          </a:bodyPr>
          <a:lstStyle/>
          <a:p>
            <a:pPr marL="137160" indent="0">
              <a:buNone/>
            </a:pPr>
            <a:endParaRPr lang="zh-TW" altLang="en-US" dirty="0"/>
          </a:p>
          <a:p>
            <a:r>
              <a:rPr lang="en-US" altLang="zh-TW" dirty="0"/>
              <a:t>- See more at: http://mobile.chinesedaily.com/plus/view.php?aid=83477#sthash.C9WyAcyx.dpuf</a:t>
            </a:r>
            <a:endParaRPr lang="en-US" dirty="0"/>
          </a:p>
        </p:txBody>
      </p:sp>
      <p:pic>
        <p:nvPicPr>
          <p:cNvPr id="17410" name="Picture 2" descr="http://mobile.chinesedaily.com/uploads/allimg/151006/1-151006022J50-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04800"/>
            <a:ext cx="4857750" cy="4857751"/>
          </a:xfrm>
          <a:prstGeom prst="rect">
            <a:avLst/>
          </a:prstGeom>
          <a:noFill/>
          <a:extLst>
            <a:ext uri="{909E8E84-426E-40DD-AFC4-6F175D3DCCD1}">
              <a14:hiddenFill xmlns:a14="http://schemas.microsoft.com/office/drawing/2010/main">
                <a:solidFill>
                  <a:srgbClr val="FFFFFF"/>
                </a:solidFill>
              </a14:hiddenFill>
            </a:ext>
          </a:extLst>
        </p:spPr>
      </p:pic>
      <p:pic>
        <p:nvPicPr>
          <p:cNvPr id="174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6226" y="2720975"/>
            <a:ext cx="3225650" cy="24288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05312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52400" y="4267200"/>
            <a:ext cx="8763000" cy="2438400"/>
          </a:xfrm>
        </p:spPr>
        <p:txBody>
          <a:bodyPr>
            <a:normAutofit fontScale="92500"/>
          </a:bodyPr>
          <a:lstStyle/>
          <a:p>
            <a:r>
              <a:rPr lang="en-US" sz="2400" b="1" dirty="0"/>
              <a:t>Commemorative photograph at the </a:t>
            </a:r>
            <a:r>
              <a:rPr lang="en-US" sz="2400" b="1" dirty="0" err="1"/>
              <a:t>Musha</a:t>
            </a:r>
            <a:r>
              <a:rPr lang="en-US" sz="2400" b="1" dirty="0"/>
              <a:t> Branch Office of Japanese colonial police in Taiwan with Atayal people and the heads of </a:t>
            </a:r>
            <a:r>
              <a:rPr lang="en-US" sz="2400" b="1" dirty="0" err="1"/>
              <a:t>Salamao</a:t>
            </a:r>
            <a:r>
              <a:rPr lang="en-US" sz="2400" b="1" dirty="0"/>
              <a:t> people killed at the behest of the Japanese (1920). Photograph courtesy Lin </a:t>
            </a:r>
            <a:r>
              <a:rPr lang="en-US" sz="2400" b="1" dirty="0" err="1"/>
              <a:t>Zhicheng</a:t>
            </a:r>
            <a:r>
              <a:rPr lang="en-US" sz="2400" b="1" dirty="0"/>
              <a:t> </a:t>
            </a:r>
            <a:r>
              <a:rPr lang="zh-TW" altLang="en-US" sz="2400" b="1" dirty="0"/>
              <a:t>林致誠 </a:t>
            </a:r>
            <a:r>
              <a:rPr lang="en-US" sz="2400" b="1" dirty="0"/>
              <a:t>and East Asia Popular History Exchange, Taiwan</a:t>
            </a:r>
            <a:r>
              <a:rPr lang="en-US" sz="2400" b="1" dirty="0" smtClean="0"/>
              <a:t>.</a:t>
            </a:r>
          </a:p>
          <a:p>
            <a:r>
              <a:rPr lang="en-US" sz="2400" dirty="0"/>
              <a:t>http://www.japanfocus.org/-Jordan-Sand/4089/article.html</a:t>
            </a:r>
          </a:p>
        </p:txBody>
      </p:sp>
      <p:pic>
        <p:nvPicPr>
          <p:cNvPr id="16386" name="Picture 2" descr="http://www.japanfocus.org/data/40893.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533399" y="96869"/>
            <a:ext cx="8294889" cy="4043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11967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Sequel:</a:t>
            </a:r>
          </a:p>
          <a:p>
            <a:r>
              <a:rPr lang="en-US" dirty="0" smtClean="0"/>
              <a:t>See “Chinese Python Swallowing the Taiwan Frog” about Chinese infiltration of Taiwan,</a:t>
            </a:r>
          </a:p>
          <a:p>
            <a:r>
              <a:rPr lang="en-US" dirty="0" smtClean="0"/>
              <a:t>Linda on John Sullivan’s blog, 2011.</a:t>
            </a:r>
          </a:p>
          <a:p>
            <a:endParaRPr lang="en-US" dirty="0"/>
          </a:p>
          <a:p>
            <a:r>
              <a:rPr lang="en-US" dirty="0" smtClean="0"/>
              <a:t>Linda Gail Arrigo </a:t>
            </a:r>
            <a:r>
              <a:rPr lang="pt-BR" dirty="0" smtClean="0"/>
              <a:t>艾琳達</a:t>
            </a:r>
            <a:endParaRPr lang="en-US" dirty="0" smtClean="0"/>
          </a:p>
          <a:p>
            <a:r>
              <a:rPr lang="en-US" dirty="0" smtClean="0"/>
              <a:t>linda2007@tmu.edu.tw</a:t>
            </a:r>
            <a:endParaRPr lang="en-US" dirty="0"/>
          </a:p>
        </p:txBody>
      </p:sp>
    </p:spTree>
    <p:extLst>
      <p:ext uri="{BB962C8B-B14F-4D97-AF65-F5344CB8AC3E}">
        <p14:creationId xmlns:p14="http://schemas.microsoft.com/office/powerpoint/2010/main" val="83202579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Railway station 1901</a:t>
            </a:r>
            <a:endParaRPr lang="en-US" dirty="0"/>
          </a:p>
        </p:txBody>
      </p:sp>
      <p:sp>
        <p:nvSpPr>
          <p:cNvPr id="3" name="Content Placeholder 2"/>
          <p:cNvSpPr>
            <a:spLocks noGrp="1"/>
          </p:cNvSpPr>
          <p:nvPr>
            <p:ph idx="1"/>
          </p:nvPr>
        </p:nvSpPr>
        <p:spPr/>
        <p:txBody>
          <a:bodyPr/>
          <a:lstStyle/>
          <a:p>
            <a:endParaRPr lang="en-US"/>
          </a:p>
        </p:txBody>
      </p:sp>
      <p:pic>
        <p:nvPicPr>
          <p:cNvPr id="15362" name="Picture 2" descr="http://upload.wikimedia.org/wikipedia/commons/9/95/%E8%87%BA%E5%8C%97%E5%81%9C%E8%BB%8A%E5%A0%B4%E5%8F%8A%E9%95%B7%E8%B0%B7%E5%B7%9D%E8%AC%B9%E4%BB%8B%E5%A3%BD%E5%83%8F.jp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57200" y="1828800"/>
            <a:ext cx="8361045" cy="4577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171272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2675</TotalTime>
  <Words>3566</Words>
  <Application>Microsoft Office PowerPoint</Application>
  <PresentationFormat>On-screen Show (4:3)</PresentationFormat>
  <Paragraphs>188</Paragraphs>
  <Slides>80</Slides>
  <Notes>0</Notes>
  <HiddenSlides>0</HiddenSlides>
  <MMClips>0</MMClips>
  <ScaleCrop>false</ScaleCrop>
  <HeadingPairs>
    <vt:vector size="4" baseType="variant">
      <vt:variant>
        <vt:lpstr>Theme</vt:lpstr>
      </vt:variant>
      <vt:variant>
        <vt:i4>1</vt:i4>
      </vt:variant>
      <vt:variant>
        <vt:lpstr>Slide Titles</vt:lpstr>
      </vt:variant>
      <vt:variant>
        <vt:i4>80</vt:i4>
      </vt:variant>
    </vt:vector>
  </HeadingPairs>
  <TitlesOfParts>
    <vt:vector size="81" baseType="lpstr">
      <vt:lpstr>Apex</vt:lpstr>
      <vt:lpstr>A Critical History of the Taiwan Independence Movement, in Long Perspective</vt:lpstr>
      <vt:lpstr>PowerPoint Presentation</vt:lpstr>
      <vt:lpstr>History: Critical and Sympathetic</vt:lpstr>
      <vt:lpstr>Taiwanese vs. Chinese Nationalism</vt:lpstr>
      <vt:lpstr>“Republic of China” in Limbo</vt:lpstr>
      <vt:lpstr>Tiger Flag, 1895</vt:lpstr>
      <vt:lpstr>Japanese Colonial Period - 1</vt:lpstr>
      <vt:lpstr>PowerPoint Presentation</vt:lpstr>
      <vt:lpstr>Railway station 1901</vt:lpstr>
      <vt:lpstr>Japanese Colonial Period - 2</vt:lpstr>
      <vt:lpstr>Taiwan Cultural Assn, 1920’s</vt:lpstr>
      <vt:lpstr>Chiang Wei-shui, 1890-1931</vt:lpstr>
      <vt:lpstr>Japanese Colonial Period - 3</vt:lpstr>
      <vt:lpstr>Post WWII: 2.28.1947 - 1</vt:lpstr>
      <vt:lpstr>Post WWII: 2.28.1947 - 2</vt:lpstr>
      <vt:lpstr>Post WWII: 2.28.1947 - 3</vt:lpstr>
      <vt:lpstr>1950年7月31日麥克阿瑟訪問了台灣 囑意吳國楨主政  孫立人主軍 </vt:lpstr>
      <vt:lpstr>PowerPoint Presentation</vt:lpstr>
      <vt:lpstr>Tan Ti-hiong 陳智雄, executed 1963 for TI overseas efforts</vt:lpstr>
      <vt:lpstr>PowerPoint Presentation</vt:lpstr>
      <vt:lpstr>Post WWII: 2.28.1947 - 4</vt:lpstr>
      <vt:lpstr>Su Beng, national liberation movement</vt:lpstr>
      <vt:lpstr>Taiwan Youth《台灣青年》創刊號</vt:lpstr>
      <vt:lpstr>The White Terror Period - 1</vt:lpstr>
      <vt:lpstr>被槍決 — 埋葬許可證 Permit to bury for those executed.  艾琳達攝影2008.06.23 </vt:lpstr>
      <vt:lpstr>List of sentences in  Su Yi-lin case, 1951; 19 executed</vt:lpstr>
      <vt:lpstr>PowerPoint Presentation</vt:lpstr>
      <vt:lpstr>戒嚴時期政治受難者第三墓區</vt:lpstr>
      <vt:lpstr>洪維健為死者燒紙錢，詢問亡靈是否可於其紀錄片中拍攝有關其槍決的內容 Hong Wei-jian burns paper money for the dead to ask their approval for his film on their execution…</vt:lpstr>
      <vt:lpstr>Hsu Yi and Su Yi-lin, executed 1951</vt:lpstr>
      <vt:lpstr>戒嚴時期政治受難者的紀念公園</vt:lpstr>
      <vt:lpstr>原先被遺忘的墓園—第一墓區</vt:lpstr>
      <vt:lpstr>PowerPoint Presentation</vt:lpstr>
      <vt:lpstr>黃榮燦</vt:lpstr>
      <vt:lpstr>黃榮燦先生之墓</vt:lpstr>
      <vt:lpstr>The White Terror Period - 2</vt:lpstr>
      <vt:lpstr>Taiwanese Migration Patterns - 1</vt:lpstr>
      <vt:lpstr>Taiwanese Migration Patterns - 2</vt:lpstr>
      <vt:lpstr>Taiwanese Migration Patterns - 3</vt:lpstr>
      <vt:lpstr>The Diaoyutai Movement, 1970</vt:lpstr>
      <vt:lpstr>Assertion of Taiwanese Identity</vt:lpstr>
      <vt:lpstr>PowerPoint Presentation</vt:lpstr>
      <vt:lpstr>George Chang, WUFI chairman</vt:lpstr>
      <vt:lpstr>The Escape of Peng Ming-min</vt:lpstr>
      <vt:lpstr>Peng Ming-min disguised for his escape.</vt:lpstr>
      <vt:lpstr>Attempt to Assassinate CCK</vt:lpstr>
      <vt:lpstr>Peter Huang  黃文雄seized after attempt to shoot CCK, April 24, 1970</vt:lpstr>
      <vt:lpstr>The U.S. Needs a Strongman?</vt:lpstr>
      <vt:lpstr>The PRC in the United Nations</vt:lpstr>
      <vt:lpstr>PowerPoint Presentation</vt:lpstr>
      <vt:lpstr>The day after the Chungli Incident of Nov 19, 1977</vt:lpstr>
      <vt:lpstr>The Formosa Magazine Democratic Movement, 1978-79</vt:lpstr>
      <vt:lpstr>Professor Chen Ku-ying 陳鼓應, a mainlander intellectual purged from National Taiwan University Philosophy Dept in 1971, recruited foreign students for human rights reporting. In December 1978 he ran for election with the opposition coalition. Picture March 1979 at Taiwan Garrison Command.</vt:lpstr>
      <vt:lpstr>PowerPoint Presentation</vt:lpstr>
      <vt:lpstr>PowerPoint Presentation</vt:lpstr>
      <vt:lpstr>During the March 1980 trial, Linda and her mother Nellie G. Amondson in Hong Kong prepped foreign reporters and helped the wives issue appeals. Gerrit van der Wees continued Taiwan Communiqué for English information dissemination.</vt:lpstr>
      <vt:lpstr>Voice of Taiwan by telephone</vt:lpstr>
      <vt:lpstr>PowerPoint Presentation</vt:lpstr>
      <vt:lpstr>PowerPoint Presentation</vt:lpstr>
      <vt:lpstr>The organization of pro-PRC  Lin Hsiao-hsin 林孝信 in Chicago, OSDMT 台灣民主運動支援會, about 1978-80, put together an excellent booklet reproducing documents on KMT spies on US campuses.</vt:lpstr>
      <vt:lpstr>Lin Hsiao-hsin 林孝信, pro-PRC group</vt:lpstr>
      <vt:lpstr>Save Taiwan by Lobbying?</vt:lpstr>
      <vt:lpstr>Leftist Taiwanese in the U.S.</vt:lpstr>
      <vt:lpstr>The Murder of Chen Wen-cheng</vt:lpstr>
      <vt:lpstr>Chen Wen-cheng, murdered in July 1981 by Taiwan security agency</vt:lpstr>
      <vt:lpstr>Hsu Hsin-liang’s Formosa Weekly</vt:lpstr>
      <vt:lpstr>Hsu Hsin-liang and Chen Chu, 1979  (photo by Linda)</vt:lpstr>
      <vt:lpstr>Splits in WUFI</vt:lpstr>
      <vt:lpstr>Cary Hong 洪哲勝,  Patrick Huang 黃再添,  Joshua Tin 田台仁 --  Taiwan Revolutionary Party 台灣革命黨 1984, later 「海外組織」 </vt:lpstr>
      <vt:lpstr>Patrick and Sharon Huang</vt:lpstr>
      <vt:lpstr>“Take the Party Back to Taiwan”</vt:lpstr>
      <vt:lpstr>Washington DC Hunger Strike, July 1985</vt:lpstr>
      <vt:lpstr>Doing an “Acquino”, 1986</vt:lpstr>
      <vt:lpstr>Leftists lose luster…</vt:lpstr>
      <vt:lpstr>PowerPoint Presentation</vt:lpstr>
      <vt:lpstr>Green Era  綠色年代1975~2000： 台灣民主運動25年，2005年  ISBN：9867108035，作者：張富忠、邱萬興 </vt:lpstr>
      <vt:lpstr>Out of Time! Me, Taiwan</vt:lpstr>
      <vt:lpstr>Taiwan a state of the US?</vt:lpstr>
      <vt:lpstr>周威霖 David C. Chou</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critical History of the Taiwan Independence Movement, in Long Perspective</dc:title>
  <dc:creator>Linda Gail Arrigo</dc:creator>
  <cp:lastModifiedBy>Linda Gail Arrigo</cp:lastModifiedBy>
  <cp:revision>70</cp:revision>
  <dcterms:created xsi:type="dcterms:W3CDTF">2015-10-29T09:48:44Z</dcterms:created>
  <dcterms:modified xsi:type="dcterms:W3CDTF">2015-11-05T22:50:31Z</dcterms:modified>
</cp:coreProperties>
</file>